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3"/>
    <p:sldId id="318" r:id="rId4"/>
    <p:sldId id="257" r:id="rId5"/>
    <p:sldId id="258" r:id="rId6"/>
    <p:sldId id="363" r:id="rId7"/>
    <p:sldId id="295" r:id="rId8"/>
    <p:sldId id="296" r:id="rId9"/>
    <p:sldId id="298" r:id="rId10"/>
    <p:sldId id="414" r:id="rId11"/>
    <p:sldId id="416" r:id="rId12"/>
    <p:sldId id="417" r:id="rId13"/>
    <p:sldId id="418" r:id="rId14"/>
    <p:sldId id="391" r:id="rId15"/>
    <p:sldId id="309" r:id="rId16"/>
    <p:sldId id="264" r:id="rId17"/>
    <p:sldId id="311" r:id="rId18"/>
    <p:sldId id="263" r:id="rId19"/>
    <p:sldId id="333" r:id="rId20"/>
    <p:sldId id="325" r:id="rId21"/>
    <p:sldId id="334" r:id="rId22"/>
    <p:sldId id="336" r:id="rId23"/>
    <p:sldId id="337" r:id="rId24"/>
    <p:sldId id="341" r:id="rId25"/>
    <p:sldId id="345" r:id="rId26"/>
    <p:sldId id="342" r:id="rId27"/>
    <p:sldId id="344" r:id="rId28"/>
    <p:sldId id="390" r:id="rId29"/>
    <p:sldId id="354" r:id="rId30"/>
    <p:sldId id="355" r:id="rId31"/>
    <p:sldId id="356" r:id="rId33"/>
    <p:sldId id="343" r:id="rId34"/>
    <p:sldId id="346" r:id="rId35"/>
    <p:sldId id="347" r:id="rId36"/>
    <p:sldId id="322" r:id="rId37"/>
    <p:sldId id="323" r:id="rId38"/>
    <p:sldId id="269" r:id="rId39"/>
  </p:sldIdLst>
  <p:sldSz cx="2235200" cy="1257300"/>
  <p:notesSz cx="2235200" cy="1257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9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400" d="100"/>
          <a:sy n="400" d="100"/>
        </p:scale>
        <p:origin x="1248" y="235"/>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5688" cy="867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2654" y="0"/>
            <a:ext cx="315688" cy="8674"/>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312391" y="21610"/>
            <a:ext cx="103727" cy="5834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2851" y="83198"/>
            <a:ext cx="582808" cy="68071"/>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164205"/>
            <a:ext cx="315688" cy="867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2654" y="164205"/>
            <a:ext cx="315688" cy="8674"/>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12738" y="22225"/>
            <a:ext cx="103187" cy="5715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7640" y="389763"/>
            <a:ext cx="1899920" cy="264033"/>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335280" y="704088"/>
            <a:ext cx="1564640" cy="31432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 b="1" i="0">
                <a:solidFill>
                  <a:srgbClr val="424242"/>
                </a:solidFill>
                <a:latin typeface="Trebuchet MS" panose="020B0603020202020204"/>
                <a:cs typeface="Trebuchet MS" panose="020B0603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 b="1" i="0">
                <a:solidFill>
                  <a:srgbClr val="424242"/>
                </a:solidFill>
                <a:latin typeface="Trebuchet MS" panose="020B0603020202020204"/>
                <a:cs typeface="Trebuchet MS" panose="020B0603020202020204"/>
              </a:defRPr>
            </a:lvl1pPr>
          </a:lstStyle>
          <a:p/>
        </p:txBody>
      </p:sp>
      <p:sp>
        <p:nvSpPr>
          <p:cNvPr id="3" name="Holder 3"/>
          <p:cNvSpPr>
            <a:spLocks noGrp="1"/>
          </p:cNvSpPr>
          <p:nvPr>
            <p:ph sz="half" idx="2"/>
          </p:nvPr>
        </p:nvSpPr>
        <p:spPr>
          <a:xfrm>
            <a:off x="111760" y="289179"/>
            <a:ext cx="972312" cy="829818"/>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1151128" y="289179"/>
            <a:ext cx="972312" cy="829818"/>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spTree>
      <p:nvGrpSpPr>
        <p:cNvPr id="1" name=""/>
        <p:cNvGrpSpPr/>
        <p:nvPr/>
      </p:nvGrpSpPr>
      <p:grpSpPr>
        <a:xfrm>
          <a:off x="0" y="0"/>
          <a:ext cx="0" cy="0"/>
          <a:chOff x="0" y="0"/>
          <a:chExt cx="0" cy="0"/>
        </a:xfrm>
      </p:grpSpPr>
      <p:sp>
        <p:nvSpPr>
          <p:cNvPr id="16" name="bg object 16"/>
          <p:cNvSpPr/>
          <p:nvPr/>
        </p:nvSpPr>
        <p:spPr>
          <a:xfrm>
            <a:off x="1670886" y="1206615"/>
            <a:ext cx="555625" cy="43180"/>
          </a:xfrm>
          <a:custGeom>
            <a:avLst/>
            <a:gdLst/>
            <a:ahLst/>
            <a:cxnLst/>
            <a:rect l="l" t="t" r="r" b="b"/>
            <a:pathLst>
              <a:path w="555625" h="43180">
                <a:moveTo>
                  <a:pt x="555260" y="0"/>
                </a:moveTo>
                <a:lnTo>
                  <a:pt x="0" y="0"/>
                </a:lnTo>
                <a:lnTo>
                  <a:pt x="0" y="42838"/>
                </a:lnTo>
                <a:lnTo>
                  <a:pt x="555260" y="42838"/>
                </a:lnTo>
                <a:lnTo>
                  <a:pt x="555260" y="0"/>
                </a:lnTo>
                <a:close/>
              </a:path>
            </a:pathLst>
          </a:custGeom>
          <a:solidFill>
            <a:srgbClr val="DB7462"/>
          </a:solidFill>
        </p:spPr>
        <p:txBody>
          <a:bodyPr wrap="square" lIns="0" tIns="0" rIns="0" bIns="0" rtlCol="0"/>
          <a:lstStyle/>
          <a:p/>
        </p:txBody>
      </p:sp>
      <p:sp>
        <p:nvSpPr>
          <p:cNvPr id="17" name="bg object 17"/>
          <p:cNvSpPr/>
          <p:nvPr/>
        </p:nvSpPr>
        <p:spPr>
          <a:xfrm>
            <a:off x="1670886" y="0"/>
            <a:ext cx="555625" cy="43180"/>
          </a:xfrm>
          <a:custGeom>
            <a:avLst/>
            <a:gdLst/>
            <a:ahLst/>
            <a:cxnLst/>
            <a:rect l="l" t="t" r="r" b="b"/>
            <a:pathLst>
              <a:path w="555625" h="43180">
                <a:moveTo>
                  <a:pt x="555260" y="0"/>
                </a:moveTo>
                <a:lnTo>
                  <a:pt x="0" y="0"/>
                </a:lnTo>
                <a:lnTo>
                  <a:pt x="0" y="42838"/>
                </a:lnTo>
                <a:lnTo>
                  <a:pt x="555260" y="42838"/>
                </a:lnTo>
                <a:lnTo>
                  <a:pt x="555260" y="0"/>
                </a:lnTo>
                <a:close/>
              </a:path>
            </a:pathLst>
          </a:custGeom>
          <a:solidFill>
            <a:srgbClr val="DB7462"/>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600" b="1" i="0">
                <a:solidFill>
                  <a:srgbClr val="424242"/>
                </a:solidFill>
                <a:latin typeface="Trebuchet MS" panose="020B0603020202020204"/>
                <a:cs typeface="Trebuchet MS" panose="020B0603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showMasterSp="0">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83000"/>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91148" y="227800"/>
            <a:ext cx="485139" cy="193040"/>
          </a:xfrm>
          <a:prstGeom prst="rect">
            <a:avLst/>
          </a:prstGeom>
        </p:spPr>
        <p:txBody>
          <a:bodyPr wrap="square" lIns="0" tIns="0" rIns="0" bIns="0">
            <a:spAutoFit/>
          </a:bodyPr>
          <a:lstStyle>
            <a:lvl1pPr>
              <a:defRPr sz="600" b="1" i="0">
                <a:solidFill>
                  <a:srgbClr val="424242"/>
                </a:solidFill>
                <a:latin typeface="Trebuchet MS" panose="020B0603020202020204"/>
                <a:cs typeface="Trebuchet MS" panose="020B0603020202020204"/>
              </a:defRPr>
            </a:lvl1pPr>
          </a:lstStyle>
          <a:p/>
        </p:txBody>
      </p:sp>
      <p:sp>
        <p:nvSpPr>
          <p:cNvPr id="3" name="Holder 3"/>
          <p:cNvSpPr>
            <a:spLocks noGrp="1"/>
          </p:cNvSpPr>
          <p:nvPr>
            <p:ph type="body" idx="1"/>
          </p:nvPr>
        </p:nvSpPr>
        <p:spPr>
          <a:xfrm>
            <a:off x="111760" y="289179"/>
            <a:ext cx="2011680" cy="829818"/>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759968" y="1169289"/>
            <a:ext cx="715264" cy="6286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111760" y="1169289"/>
            <a:ext cx="514096" cy="6286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609344" y="1169289"/>
            <a:ext cx="514096" cy="6286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0"/>
                <a:lumOff val="100000"/>
              </a:schemeClr>
            </a:gs>
            <a:gs pos="40000">
              <a:schemeClr val="tx1">
                <a:lumMod val="65000"/>
                <a:lumOff val="35000"/>
              </a:schemeClr>
            </a:gs>
            <a:gs pos="100000">
              <a:schemeClr val="tx1"/>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object 2"/>
          <p:cNvSpPr/>
          <p:nvPr/>
        </p:nvSpPr>
        <p:spPr>
          <a:xfrm>
            <a:off x="2183321" y="842808"/>
            <a:ext cx="43180" cy="407034"/>
          </a:xfrm>
          <a:custGeom>
            <a:avLst/>
            <a:gdLst/>
            <a:ahLst/>
            <a:cxnLst/>
            <a:rect l="l" t="t" r="r" b="b"/>
            <a:pathLst>
              <a:path w="43180" h="407034">
                <a:moveTo>
                  <a:pt x="42838" y="0"/>
                </a:moveTo>
                <a:lnTo>
                  <a:pt x="0" y="0"/>
                </a:lnTo>
                <a:lnTo>
                  <a:pt x="0" y="406621"/>
                </a:lnTo>
                <a:lnTo>
                  <a:pt x="42838" y="406621"/>
                </a:lnTo>
                <a:lnTo>
                  <a:pt x="42838" y="0"/>
                </a:lnTo>
                <a:close/>
              </a:path>
            </a:pathLst>
          </a:custGeom>
          <a:solidFill>
            <a:srgbClr val="DB7462"/>
          </a:solidFill>
        </p:spPr>
        <p:txBody>
          <a:bodyPr wrap="square" lIns="0" tIns="0" rIns="0" bIns="0" rtlCol="0"/>
          <a:lstStyle/>
          <a:p/>
        </p:txBody>
      </p:sp>
      <p:sp>
        <p:nvSpPr>
          <p:cNvPr id="3" name="object 3"/>
          <p:cNvSpPr/>
          <p:nvPr/>
        </p:nvSpPr>
        <p:spPr>
          <a:xfrm>
            <a:off x="1071" y="0"/>
            <a:ext cx="1611630" cy="43180"/>
          </a:xfrm>
          <a:custGeom>
            <a:avLst/>
            <a:gdLst/>
            <a:ahLst/>
            <a:cxnLst/>
            <a:rect l="l" t="t" r="r" b="b"/>
            <a:pathLst>
              <a:path w="1611630" h="43180">
                <a:moveTo>
                  <a:pt x="1611130" y="0"/>
                </a:moveTo>
                <a:lnTo>
                  <a:pt x="0" y="0"/>
                </a:lnTo>
                <a:lnTo>
                  <a:pt x="0" y="42838"/>
                </a:lnTo>
                <a:lnTo>
                  <a:pt x="1611130" y="42838"/>
                </a:lnTo>
                <a:lnTo>
                  <a:pt x="1611130" y="0"/>
                </a:lnTo>
                <a:close/>
              </a:path>
            </a:pathLst>
          </a:custGeom>
          <a:solidFill>
            <a:srgbClr val="DB7462"/>
          </a:solidFill>
        </p:spPr>
        <p:txBody>
          <a:bodyPr wrap="square" lIns="0" tIns="0" rIns="0" bIns="0" rtlCol="0"/>
          <a:lstStyle/>
          <a:p/>
        </p:txBody>
      </p:sp>
      <p:sp>
        <p:nvSpPr>
          <p:cNvPr id="4" name="object 4"/>
          <p:cNvSpPr txBox="1"/>
          <p:nvPr/>
        </p:nvSpPr>
        <p:spPr>
          <a:xfrm>
            <a:off x="1093470" y="154940"/>
            <a:ext cx="1083945" cy="554990"/>
          </a:xfrm>
          <a:prstGeom prst="rect">
            <a:avLst/>
          </a:prstGeom>
        </p:spPr>
        <p:txBody>
          <a:bodyPr vert="horz" wrap="square" lIns="0" tIns="37465" rIns="0" bIns="0" rtlCol="0">
            <a:spAutoFit/>
          </a:bodyPr>
          <a:lstStyle/>
          <a:p>
            <a:pPr marL="12700" marR="5080" algn="ctr">
              <a:lnSpc>
                <a:spcPts val="1010"/>
              </a:lnSpc>
              <a:spcBef>
                <a:spcPts val="295"/>
              </a:spcBef>
            </a:pPr>
            <a:r>
              <a:rPr sz="800" b="1" spc="120" dirty="0">
                <a:solidFill>
                  <a:srgbClr val="FFC000"/>
                </a:solidFill>
                <a:latin typeface="Maiandra GD" panose="020E0502030308020204" charset="0"/>
                <a:cs typeface="Maiandra GD" panose="020E0502030308020204" charset="0"/>
              </a:rPr>
              <a:t>ENHANCED </a:t>
            </a:r>
            <a:r>
              <a:rPr sz="800" b="1" spc="125" dirty="0">
                <a:solidFill>
                  <a:srgbClr val="FFC000"/>
                </a:solidFill>
                <a:latin typeface="Maiandra GD" panose="020E0502030308020204" charset="0"/>
                <a:cs typeface="Maiandra GD" panose="020E0502030308020204" charset="0"/>
              </a:rPr>
              <a:t> </a:t>
            </a:r>
            <a:r>
              <a:rPr sz="800" b="1" spc="65" dirty="0">
                <a:solidFill>
                  <a:srgbClr val="FFC000"/>
                </a:solidFill>
                <a:latin typeface="Maiandra GD" panose="020E0502030308020204" charset="0"/>
                <a:cs typeface="Maiandra GD" panose="020E0502030308020204" charset="0"/>
              </a:rPr>
              <a:t>FUEL </a:t>
            </a:r>
            <a:r>
              <a:rPr sz="800" b="1" spc="70" dirty="0">
                <a:solidFill>
                  <a:srgbClr val="FFC000"/>
                </a:solidFill>
                <a:latin typeface="Maiandra GD" panose="020E0502030308020204" charset="0"/>
                <a:cs typeface="Maiandra GD" panose="020E0502030308020204" charset="0"/>
              </a:rPr>
              <a:t> </a:t>
            </a:r>
            <a:r>
              <a:rPr sz="800" b="1" spc="95" dirty="0">
                <a:solidFill>
                  <a:srgbClr val="FFC000"/>
                </a:solidFill>
                <a:latin typeface="Maiandra GD" panose="020E0502030308020204" charset="0"/>
                <a:cs typeface="Maiandra GD" panose="020E0502030308020204" charset="0"/>
              </a:rPr>
              <a:t>DISPENSING </a:t>
            </a:r>
            <a:r>
              <a:rPr sz="800" b="1" spc="100" dirty="0">
                <a:solidFill>
                  <a:srgbClr val="FFC000"/>
                </a:solidFill>
                <a:latin typeface="Maiandra GD" panose="020E0502030308020204" charset="0"/>
                <a:cs typeface="Maiandra GD" panose="020E0502030308020204" charset="0"/>
              </a:rPr>
              <a:t> </a:t>
            </a:r>
            <a:r>
              <a:rPr sz="800" b="1" spc="125" dirty="0">
                <a:solidFill>
                  <a:schemeClr val="bg2">
                    <a:lumMod val="75000"/>
                  </a:schemeClr>
                </a:solidFill>
                <a:latin typeface="Maiandra GD" panose="020E0502030308020204" charset="0"/>
                <a:cs typeface="Maiandra GD" panose="020E0502030308020204" charset="0"/>
              </a:rPr>
              <a:t>AND</a:t>
            </a:r>
            <a:r>
              <a:rPr sz="800" b="1" spc="125" dirty="0">
                <a:solidFill>
                  <a:srgbClr val="424242"/>
                </a:solidFill>
                <a:latin typeface="Maiandra GD" panose="020E0502030308020204" charset="0"/>
                <a:cs typeface="Maiandra GD" panose="020E0502030308020204" charset="0"/>
              </a:rPr>
              <a:t> </a:t>
            </a:r>
            <a:r>
              <a:rPr sz="800" b="1" spc="130" dirty="0">
                <a:solidFill>
                  <a:srgbClr val="424242"/>
                </a:solidFill>
                <a:latin typeface="Maiandra GD" panose="020E0502030308020204" charset="0"/>
                <a:cs typeface="Maiandra GD" panose="020E0502030308020204" charset="0"/>
              </a:rPr>
              <a:t> </a:t>
            </a:r>
            <a:r>
              <a:rPr sz="800" b="1" spc="120" dirty="0">
                <a:solidFill>
                  <a:schemeClr val="accent6">
                    <a:lumMod val="75000"/>
                  </a:schemeClr>
                </a:solidFill>
                <a:latin typeface="Maiandra GD" panose="020E0502030308020204" charset="0"/>
                <a:cs typeface="Maiandra GD" panose="020E0502030308020204" charset="0"/>
              </a:rPr>
              <a:t>D</a:t>
            </a:r>
            <a:r>
              <a:rPr sz="800" b="1" spc="100" dirty="0">
                <a:solidFill>
                  <a:schemeClr val="accent6">
                    <a:lumMod val="75000"/>
                  </a:schemeClr>
                </a:solidFill>
                <a:latin typeface="Maiandra GD" panose="020E0502030308020204" charset="0"/>
                <a:cs typeface="Maiandra GD" panose="020E0502030308020204" charset="0"/>
              </a:rPr>
              <a:t>E</a:t>
            </a:r>
            <a:r>
              <a:rPr sz="800" b="1" spc="-30" dirty="0">
                <a:solidFill>
                  <a:schemeClr val="accent6">
                    <a:lumMod val="75000"/>
                  </a:schemeClr>
                </a:solidFill>
                <a:latin typeface="Maiandra GD" panose="020E0502030308020204" charset="0"/>
                <a:cs typeface="Maiandra GD" panose="020E0502030308020204" charset="0"/>
              </a:rPr>
              <a:t>T</a:t>
            </a:r>
            <a:r>
              <a:rPr sz="800" b="1" spc="95" dirty="0">
                <a:solidFill>
                  <a:schemeClr val="accent6">
                    <a:lumMod val="75000"/>
                  </a:schemeClr>
                </a:solidFill>
                <a:latin typeface="Maiandra GD" panose="020E0502030308020204" charset="0"/>
                <a:cs typeface="Maiandra GD" panose="020E0502030308020204" charset="0"/>
              </a:rPr>
              <a:t>E</a:t>
            </a:r>
            <a:r>
              <a:rPr sz="800" b="1" spc="125" dirty="0">
                <a:solidFill>
                  <a:schemeClr val="accent6">
                    <a:lumMod val="75000"/>
                  </a:schemeClr>
                </a:solidFill>
                <a:latin typeface="Maiandra GD" panose="020E0502030308020204" charset="0"/>
                <a:cs typeface="Maiandra GD" panose="020E0502030308020204" charset="0"/>
              </a:rPr>
              <a:t>R</a:t>
            </a:r>
            <a:r>
              <a:rPr sz="800" b="1" spc="150" dirty="0">
                <a:solidFill>
                  <a:schemeClr val="accent6">
                    <a:lumMod val="75000"/>
                  </a:schemeClr>
                </a:solidFill>
                <a:latin typeface="Maiandra GD" panose="020E0502030308020204" charset="0"/>
                <a:cs typeface="Maiandra GD" panose="020E0502030308020204" charset="0"/>
              </a:rPr>
              <a:t>M</a:t>
            </a:r>
            <a:r>
              <a:rPr sz="800" b="1" spc="70" dirty="0">
                <a:solidFill>
                  <a:schemeClr val="accent6">
                    <a:lumMod val="75000"/>
                  </a:schemeClr>
                </a:solidFill>
                <a:latin typeface="Maiandra GD" panose="020E0502030308020204" charset="0"/>
                <a:cs typeface="Maiandra GD" panose="020E0502030308020204" charset="0"/>
              </a:rPr>
              <a:t>I</a:t>
            </a:r>
            <a:r>
              <a:rPr sz="800" b="1" spc="170" dirty="0">
                <a:solidFill>
                  <a:schemeClr val="accent6">
                    <a:lumMod val="75000"/>
                  </a:schemeClr>
                </a:solidFill>
                <a:latin typeface="Maiandra GD" panose="020E0502030308020204" charset="0"/>
                <a:cs typeface="Maiandra GD" panose="020E0502030308020204" charset="0"/>
              </a:rPr>
              <a:t>N</a:t>
            </a:r>
            <a:r>
              <a:rPr sz="800" b="1" spc="50" dirty="0">
                <a:solidFill>
                  <a:schemeClr val="accent6">
                    <a:lumMod val="75000"/>
                  </a:schemeClr>
                </a:solidFill>
                <a:latin typeface="Maiandra GD" panose="020E0502030308020204" charset="0"/>
                <a:cs typeface="Maiandra GD" panose="020E0502030308020204" charset="0"/>
              </a:rPr>
              <a:t>I</a:t>
            </a:r>
            <a:r>
              <a:rPr lang="en-US" sz="800" b="1" spc="50" dirty="0">
                <a:solidFill>
                  <a:schemeClr val="accent6">
                    <a:lumMod val="75000"/>
                  </a:schemeClr>
                </a:solidFill>
                <a:latin typeface="Maiandra GD" panose="020E0502030308020204" charset="0"/>
                <a:cs typeface="Maiandra GD" panose="020E0502030308020204" charset="0"/>
              </a:rPr>
              <a:t>NI</a:t>
            </a:r>
            <a:r>
              <a:rPr sz="800" b="1" spc="55" dirty="0">
                <a:solidFill>
                  <a:schemeClr val="accent6">
                    <a:lumMod val="75000"/>
                  </a:schemeClr>
                </a:solidFill>
                <a:latin typeface="Maiandra GD" panose="020E0502030308020204" charset="0"/>
                <a:cs typeface="Maiandra GD" panose="020E0502030308020204" charset="0"/>
              </a:rPr>
              <a:t>G  </a:t>
            </a:r>
            <a:r>
              <a:rPr sz="800" b="1" spc="75" dirty="0">
                <a:solidFill>
                  <a:schemeClr val="accent6">
                    <a:lumMod val="75000"/>
                  </a:schemeClr>
                </a:solidFill>
                <a:latin typeface="Maiandra GD" panose="020E0502030308020204" charset="0"/>
                <a:cs typeface="Maiandra GD" panose="020E0502030308020204" charset="0"/>
              </a:rPr>
              <a:t>QUALITY </a:t>
            </a:r>
            <a:r>
              <a:rPr sz="800" b="1" spc="80" dirty="0">
                <a:solidFill>
                  <a:schemeClr val="accent6">
                    <a:lumMod val="75000"/>
                  </a:schemeClr>
                </a:solidFill>
                <a:latin typeface="Maiandra GD" panose="020E0502030308020204" charset="0"/>
                <a:cs typeface="Maiandra GD" panose="020E0502030308020204" charset="0"/>
              </a:rPr>
              <a:t>OF </a:t>
            </a:r>
            <a:r>
              <a:rPr sz="800" b="1" spc="85" dirty="0">
                <a:solidFill>
                  <a:schemeClr val="accent6">
                    <a:lumMod val="75000"/>
                  </a:schemeClr>
                </a:solidFill>
                <a:latin typeface="Maiandra GD" panose="020E0502030308020204" charset="0"/>
                <a:cs typeface="Maiandra GD" panose="020E0502030308020204" charset="0"/>
              </a:rPr>
              <a:t> </a:t>
            </a:r>
            <a:r>
              <a:rPr sz="800" b="1" spc="65" dirty="0">
                <a:solidFill>
                  <a:schemeClr val="accent6">
                    <a:lumMod val="75000"/>
                  </a:schemeClr>
                </a:solidFill>
                <a:latin typeface="Maiandra GD" panose="020E0502030308020204" charset="0"/>
                <a:cs typeface="Maiandra GD" panose="020E0502030308020204" charset="0"/>
              </a:rPr>
              <a:t>FUEL</a:t>
            </a:r>
            <a:endParaRPr sz="800" dirty="0">
              <a:solidFill>
                <a:schemeClr val="accent6">
                  <a:lumMod val="75000"/>
                </a:schemeClr>
              </a:solidFill>
              <a:latin typeface="Maiandra GD" panose="020E0502030308020204" charset="0"/>
              <a:cs typeface="Maiandra GD" panose="020E0502030308020204" charset="0"/>
            </a:endParaRPr>
          </a:p>
        </p:txBody>
      </p:sp>
      <p:pic>
        <p:nvPicPr>
          <p:cNvPr id="5" name="object 5"/>
          <p:cNvPicPr/>
          <p:nvPr/>
        </p:nvPicPr>
        <p:blipFill>
          <a:blip r:embed="rId1" cstate="print"/>
          <a:stretch>
            <a:fillRect/>
          </a:stretch>
        </p:blipFill>
        <p:spPr>
          <a:xfrm>
            <a:off x="69308" y="175534"/>
            <a:ext cx="984727" cy="899623"/>
          </a:xfrm>
          <a:prstGeom prst="rect">
            <a:avLst/>
          </a:prstGeom>
        </p:spPr>
      </p:pic>
      <p:sp>
        <p:nvSpPr>
          <p:cNvPr id="6" name="Text Box 5"/>
          <p:cNvSpPr txBox="1"/>
          <p:nvPr/>
        </p:nvSpPr>
        <p:spPr>
          <a:xfrm>
            <a:off x="1062989" y="679845"/>
            <a:ext cx="1144905" cy="337185"/>
          </a:xfrm>
          <a:prstGeom prst="rect">
            <a:avLst/>
          </a:prstGeom>
          <a:noFill/>
        </p:spPr>
        <p:txBody>
          <a:bodyPr wrap="square" rtlCol="0">
            <a:spAutoFit/>
          </a:bodyPr>
          <a:lstStyle/>
          <a:p>
            <a:pPr algn="r"/>
            <a:r>
              <a:rPr lang="en-US" sz="400" i="1" dirty="0">
                <a:solidFill>
                  <a:schemeClr val="bg1">
                    <a:lumMod val="95000"/>
                  </a:schemeClr>
                </a:solidFill>
                <a:latin typeface="Garamond" panose="02020404030301010803" charset="0"/>
                <a:cs typeface="Garamond" panose="02020404030301010803" charset="0"/>
              </a:rPr>
              <a:t>Presented by</a:t>
            </a:r>
            <a:endParaRPr lang="en-US" sz="400" i="1" dirty="0">
              <a:solidFill>
                <a:schemeClr val="bg1">
                  <a:lumMod val="95000"/>
                </a:schemeClr>
              </a:solidFill>
              <a:latin typeface="Garamond" panose="02020404030301010803" charset="0"/>
              <a:cs typeface="Garamond" panose="02020404030301010803" charset="0"/>
            </a:endParaRPr>
          </a:p>
          <a:p>
            <a:pPr algn="r"/>
            <a:r>
              <a:rPr lang="en-US" sz="400" b="1" dirty="0" err="1">
                <a:solidFill>
                  <a:schemeClr val="bg1">
                    <a:lumMod val="95000"/>
                  </a:schemeClr>
                </a:solidFill>
                <a:latin typeface="Garamond" panose="02020404030301010803" charset="0"/>
                <a:cs typeface="Garamond" panose="02020404030301010803" charset="0"/>
              </a:rPr>
              <a:t>Japathi</a:t>
            </a:r>
            <a:r>
              <a:rPr lang="en-US" sz="400" b="1" dirty="0">
                <a:solidFill>
                  <a:schemeClr val="bg1">
                    <a:lumMod val="95000"/>
                  </a:schemeClr>
                </a:solidFill>
                <a:latin typeface="Garamond" panose="02020404030301010803" charset="0"/>
                <a:cs typeface="Garamond" panose="02020404030301010803" charset="0"/>
              </a:rPr>
              <a:t> Yashwanth Chandra - 100520735018</a:t>
            </a:r>
            <a:endParaRPr lang="en-US" sz="400" b="1" dirty="0">
              <a:solidFill>
                <a:schemeClr val="bg1">
                  <a:lumMod val="95000"/>
                </a:schemeClr>
              </a:solidFill>
              <a:latin typeface="Garamond" panose="02020404030301010803" charset="0"/>
              <a:cs typeface="Garamond" panose="02020404030301010803" charset="0"/>
            </a:endParaRPr>
          </a:p>
          <a:p>
            <a:pPr algn="r"/>
            <a:r>
              <a:rPr lang="en-US" sz="400" b="1" dirty="0">
                <a:solidFill>
                  <a:schemeClr val="bg1">
                    <a:lumMod val="95000"/>
                  </a:schemeClr>
                </a:solidFill>
                <a:latin typeface="Garamond" panose="02020404030301010803" charset="0"/>
                <a:cs typeface="Garamond" panose="02020404030301010803" charset="0"/>
              </a:rPr>
              <a:t>Ritvik Aggarwal - 100520735029</a:t>
            </a:r>
            <a:endParaRPr lang="en-US" sz="400" b="1" dirty="0">
              <a:solidFill>
                <a:schemeClr val="bg1">
                  <a:lumMod val="95000"/>
                </a:schemeClr>
              </a:solidFill>
              <a:latin typeface="Garamond" panose="02020404030301010803" charset="0"/>
              <a:cs typeface="Garamond" panose="02020404030301010803" charset="0"/>
            </a:endParaRPr>
          </a:p>
          <a:p>
            <a:pPr algn="r"/>
            <a:r>
              <a:rPr lang="en-US" sz="400" b="1" dirty="0">
                <a:solidFill>
                  <a:schemeClr val="bg1">
                    <a:lumMod val="95000"/>
                  </a:schemeClr>
                </a:solidFill>
                <a:latin typeface="Garamond" panose="02020404030301010803" charset="0"/>
                <a:cs typeface="Garamond" panose="02020404030301010803" charset="0"/>
              </a:rPr>
              <a:t>S Muhammed Farhan - 100520735030</a:t>
            </a:r>
            <a:endParaRPr lang="en-US" sz="400" b="1" dirty="0">
              <a:solidFill>
                <a:schemeClr val="bg1">
                  <a:lumMod val="95000"/>
                </a:schemeClr>
              </a:solidFill>
              <a:latin typeface="Garamond" panose="02020404030301010803" charset="0"/>
              <a:cs typeface="Garamond" panose="02020404030301010803" charset="0"/>
            </a:endParaRPr>
          </a:p>
        </p:txBody>
      </p:sp>
      <p:sp>
        <p:nvSpPr>
          <p:cNvPr id="7" name="TextBox 6"/>
          <p:cNvSpPr txBox="1"/>
          <p:nvPr/>
        </p:nvSpPr>
        <p:spPr>
          <a:xfrm>
            <a:off x="1270752" y="986944"/>
            <a:ext cx="894714" cy="230832"/>
          </a:xfrm>
          <a:prstGeom prst="rect">
            <a:avLst/>
          </a:prstGeom>
          <a:noFill/>
        </p:spPr>
        <p:txBody>
          <a:bodyPr wrap="square" rtlCol="0">
            <a:spAutoFit/>
          </a:bodyPr>
          <a:lstStyle/>
          <a:p>
            <a:pPr algn="ctr"/>
            <a:r>
              <a:rPr lang="en-US" sz="500" i="1" dirty="0">
                <a:solidFill>
                  <a:schemeClr val="bg1">
                    <a:lumMod val="95000"/>
                  </a:schemeClr>
                </a:solidFill>
                <a:latin typeface="Garamond" panose="02020404030301010803" charset="0"/>
              </a:rPr>
              <a:t>Project guide : </a:t>
            </a:r>
            <a:endParaRPr lang="en-US" sz="500" i="1" dirty="0">
              <a:solidFill>
                <a:schemeClr val="bg1">
                  <a:lumMod val="95000"/>
                </a:schemeClr>
              </a:solidFill>
              <a:latin typeface="Garamond" panose="02020404030301010803" charset="0"/>
            </a:endParaRPr>
          </a:p>
          <a:p>
            <a:pPr algn="ctr"/>
            <a:r>
              <a:rPr lang="en-IN" sz="400" b="1" dirty="0">
                <a:solidFill>
                  <a:schemeClr val="bg1">
                    <a:lumMod val="95000"/>
                  </a:schemeClr>
                </a:solidFill>
                <a:latin typeface="Garamond" panose="02020404030301010803" charset="0"/>
              </a:rPr>
              <a:t>Mr. R. Narender Reddy</a:t>
            </a:r>
            <a:endParaRPr lang="en-US" sz="400" b="1" dirty="0">
              <a:solidFill>
                <a:schemeClr val="bg1">
                  <a:lumMod val="95000"/>
                </a:schemeClr>
              </a:solidFill>
              <a:latin typeface="Garamond" panose="02020404030301010803"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316360" name="Picture 2"/>
          <p:cNvPicPr>
            <a:picLocks noGrp="1" noChangeAspect="1" noChangeArrowheads="1"/>
          </p:cNvPicPr>
          <p:nvPr>
            <p:ph sz="half" idx="2"/>
          </p:nvPr>
        </p:nvPicPr>
        <p:blipFill>
          <a:blip r:embed="rId1" cstate="hqprint">
            <a:extLst>
              <a:ext uri="{28A0092B-C50C-407E-A947-70E740481C1C}">
                <a14:useLocalDpi xmlns:a14="http://schemas.microsoft.com/office/drawing/2010/main" val="0"/>
              </a:ext>
            </a:extLst>
          </a:blip>
          <a:srcRect/>
          <a:stretch>
            <a:fillRect/>
          </a:stretch>
        </p:blipFill>
        <p:spPr>
          <a:xfrm>
            <a:off x="111760" y="137160"/>
            <a:ext cx="1286510" cy="982980"/>
          </a:xfrm>
          <a:prstGeom prst="rect">
            <a:avLst/>
          </a:prstGeom>
          <a:noFill/>
          <a:ln>
            <a:noFill/>
          </a:ln>
        </p:spPr>
      </p:pic>
      <p:sp>
        <p:nvSpPr>
          <p:cNvPr id="17" name="Text Box 16"/>
          <p:cNvSpPr txBox="1"/>
          <p:nvPr/>
        </p:nvSpPr>
        <p:spPr>
          <a:xfrm>
            <a:off x="1398270" y="323850"/>
            <a:ext cx="807720" cy="697230"/>
          </a:xfrm>
          <a:prstGeom prst="rect">
            <a:avLst/>
          </a:prstGeom>
          <a:noFill/>
        </p:spPr>
        <p:txBody>
          <a:bodyPr wrap="square" rtlCol="0">
            <a:noAutofit/>
          </a:bodyPr>
          <a:lstStyle/>
          <a:p>
            <a:pPr algn="ctr"/>
            <a:r>
              <a:rPr lang="en-US" sz="800" dirty="0">
                <a:solidFill>
                  <a:schemeClr val="tx1"/>
                </a:solidFill>
                <a:highlight>
                  <a:srgbClr val="00FF00"/>
                </a:highlight>
                <a:latin typeface="Garamond" panose="02020404030301010803" charset="0"/>
                <a:cs typeface="Garamond" panose="02020404030301010803" charset="0"/>
              </a:rPr>
              <a:t>Typical fuel sensing in a tank</a:t>
            </a:r>
            <a:endParaRPr lang="en-US" sz="800" dirty="0">
              <a:solidFill>
                <a:schemeClr val="tx1"/>
              </a:solidFill>
              <a:highlight>
                <a:srgbClr val="00FF00"/>
              </a:highlight>
              <a:latin typeface="Garamond" panose="02020404030301010803" charset="0"/>
              <a:cs typeface="Garamond" panose="02020404030301010803"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52705" y="247650"/>
            <a:ext cx="2129790" cy="861774"/>
          </a:xfrm>
          <a:prstGeom prst="rect">
            <a:avLst/>
          </a:prstGeom>
          <a:noFill/>
        </p:spPr>
        <p:txBody>
          <a:bodyPr wrap="square" rtlCol="0">
            <a:spAutoFit/>
          </a:bodyPr>
          <a:lstStyle/>
          <a:p>
            <a:pPr marL="171450" indent="-171450">
              <a:buFont typeface="Wingdings" panose="05000000000000000000" pitchFamily="2" charset="2"/>
              <a:buChar char="v"/>
            </a:pPr>
            <a:r>
              <a:rPr lang="en-US" sz="500" dirty="0">
                <a:latin typeface="Garamond" panose="02020404030301010803" charset="0"/>
                <a:cs typeface="Garamond" panose="02020404030301010803" charset="0"/>
              </a:rPr>
              <a:t>Quality of fuel is measured in terms of density at particular temperature</a:t>
            </a:r>
            <a:endParaRPr lang="en-US" sz="500" dirty="0">
              <a:latin typeface="Garamond" panose="02020404030301010803" charset="0"/>
              <a:cs typeface="Garamond" panose="02020404030301010803" charset="0"/>
            </a:endParaRPr>
          </a:p>
          <a:p>
            <a:pPr marL="171450" indent="-171450">
              <a:buFont typeface="Wingdings" panose="05000000000000000000" pitchFamily="2" charset="2"/>
              <a:buChar char="v"/>
            </a:pPr>
            <a:r>
              <a:rPr lang="en-US" sz="500" dirty="0">
                <a:latin typeface="Garamond" panose="02020404030301010803" charset="0"/>
                <a:cs typeface="Garamond" panose="02020404030301010803" charset="0"/>
              </a:rPr>
              <a:t>An instrument called Hydrometer used to determine density. It operates based on the Archimedes principle that a solid body displaces its own weight within a liquid in which it floats.</a:t>
            </a:r>
            <a:endParaRPr lang="en-US" sz="500" dirty="0"/>
          </a:p>
          <a:p>
            <a:pPr marL="171450" indent="-171450">
              <a:buFont typeface="Wingdings" panose="05000000000000000000" pitchFamily="2" charset="2"/>
              <a:buChar char="v"/>
            </a:pPr>
            <a:r>
              <a:rPr lang="en-US" sz="500" dirty="0">
                <a:latin typeface="Garamond" panose="02020404030301010803" charset="0"/>
              </a:rPr>
              <a:t>Fuel quality checking at petrol bunks involves using a white filter paper and dropping fuel from the nozzle onto it, then observing for any stains after drying</a:t>
            </a:r>
            <a:endParaRPr lang="en-US" sz="500" dirty="0">
              <a:latin typeface="Garamond" panose="02020404030301010803" charset="0"/>
            </a:endParaRPr>
          </a:p>
          <a:p>
            <a:pPr marL="171450" indent="-171450">
              <a:buFont typeface="Wingdings" panose="05000000000000000000" charset="0"/>
              <a:buChar char="v"/>
            </a:pPr>
            <a:r>
              <a:rPr lang="en-US" sz="500" dirty="0">
                <a:latin typeface="Garamond" panose="02020404030301010803" charset="0"/>
              </a:rPr>
              <a:t>Density checking involves filling a measuring jar with fuel, immersing a hydrometer, measuring the temperature, and comparing the density with ASTM tables to ensure it falls within acceptable ranges.</a:t>
            </a:r>
            <a:endParaRPr lang="en-US" sz="500" dirty="0">
              <a:latin typeface="Garamond" panose="02020404030301010803" charset="0"/>
            </a:endParaRPr>
          </a:p>
        </p:txBody>
      </p:sp>
      <p:sp>
        <p:nvSpPr>
          <p:cNvPr id="7" name="object 2"/>
          <p:cNvSpPr txBox="1">
            <a:spLocks noGrp="1"/>
          </p:cNvSpPr>
          <p:nvPr>
            <p:ph type="title"/>
          </p:nvPr>
        </p:nvSpPr>
        <p:spPr>
          <a:xfrm>
            <a:off x="0" y="0"/>
            <a:ext cx="2235200" cy="300990"/>
          </a:xfrm>
          <a:prstGeom prst="rect">
            <a:avLst/>
          </a:prstGeom>
        </p:spPr>
        <p:txBody>
          <a:bodyPr vert="horz" wrap="square" lIns="0" tIns="38100" rIns="0" bIns="0" rtlCol="0">
            <a:noAutofit/>
          </a:bodyPr>
          <a:lstStyle/>
          <a:p>
            <a:pPr marL="153035" marR="5080" indent="-140970" algn="ctr">
              <a:lnSpc>
                <a:spcPts val="1030"/>
              </a:lnSpc>
              <a:spcBef>
                <a:spcPts val="300"/>
              </a:spcBef>
            </a:pPr>
            <a:r>
              <a:rPr lang="en-US" sz="800" spc="95" dirty="0">
                <a:solidFill>
                  <a:schemeClr val="accent6"/>
                </a:solidFill>
                <a:latin typeface="Maiandra GD" panose="020E0502030308020204" charset="0"/>
                <a:cs typeface="Maiandra GD" panose="020E0502030308020204" charset="0"/>
              </a:rPr>
              <a:t>EXISTING SYSTEM</a:t>
            </a:r>
            <a:br>
              <a:rPr lang="en-US" sz="800" spc="95" dirty="0">
                <a:solidFill>
                  <a:schemeClr val="accent6"/>
                </a:solidFill>
                <a:latin typeface="Maiandra GD" panose="020E0502030308020204" charset="0"/>
                <a:cs typeface="Maiandra GD" panose="020E0502030308020204" charset="0"/>
              </a:rPr>
            </a:br>
            <a:r>
              <a:rPr lang="en-US" sz="800" spc="95" dirty="0">
                <a:solidFill>
                  <a:schemeClr val="accent6"/>
                </a:solidFill>
                <a:latin typeface="Maiandra GD" panose="020E0502030308020204" charset="0"/>
                <a:cs typeface="Maiandra GD" panose="020E0502030308020204" charset="0"/>
              </a:rPr>
              <a:t>Determining  Quality</a:t>
            </a:r>
            <a:endParaRPr sz="800" spc="110" dirty="0">
              <a:solidFill>
                <a:schemeClr val="accent6"/>
              </a:solidFill>
              <a:latin typeface="Maiandra GD" panose="020E0502030308020204" charset="0"/>
              <a:cs typeface="Maiandra GD" panose="020E0502030308020204" charset="0"/>
            </a:endParaRPr>
          </a:p>
        </p:txBody>
      </p:sp>
      <p:sp>
        <p:nvSpPr>
          <p:cNvPr id="2" name="TextBox 1"/>
          <p:cNvSpPr txBox="1"/>
          <p:nvPr/>
        </p:nvSpPr>
        <p:spPr>
          <a:xfrm>
            <a:off x="660400" y="1026265"/>
            <a:ext cx="1219200" cy="245110"/>
          </a:xfrm>
          <a:prstGeom prst="rect">
            <a:avLst/>
          </a:prstGeom>
          <a:noFill/>
        </p:spPr>
        <p:txBody>
          <a:bodyPr wrap="square" rtlCol="0">
            <a:spAutoFit/>
          </a:bodyPr>
          <a:lstStyle/>
          <a:p>
            <a:r>
              <a:rPr lang="en-US" sz="500" b="1" dirty="0">
                <a:latin typeface="Garamond" panose="02020404030301010803" charset="0"/>
                <a:cs typeface="Garamond" panose="02020404030301010803" charset="0"/>
              </a:rPr>
              <a:t>PETROL -  720 - 770 kg/m^3</a:t>
            </a:r>
            <a:endParaRPr lang="en-US" sz="500" b="1" dirty="0">
              <a:latin typeface="Garamond" panose="02020404030301010803" charset="0"/>
              <a:cs typeface="Garamond" panose="02020404030301010803" charset="0"/>
            </a:endParaRPr>
          </a:p>
          <a:p>
            <a:r>
              <a:rPr lang="en-US" sz="500" b="1" dirty="0">
                <a:latin typeface="Garamond" panose="02020404030301010803" charset="0"/>
                <a:cs typeface="Garamond" panose="02020404030301010803" charset="0"/>
              </a:rPr>
              <a:t>DIESEL   -  820- 845 kg/m^3</a:t>
            </a:r>
            <a:endParaRPr lang="en-US" sz="500" b="1" dirty="0">
              <a:latin typeface="Garamond" panose="02020404030301010803" charset="0"/>
              <a:cs typeface="Garamond" panose="02020404030301010803"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Grp="1" noChangeAspect="1"/>
          </p:cNvPicPr>
          <p:nvPr>
            <p:ph sz="half" idx="2"/>
          </p:nvPr>
        </p:nvPicPr>
        <p:blipFill>
          <a:blip r:embed="rId1"/>
          <a:stretch>
            <a:fillRect/>
          </a:stretch>
        </p:blipFill>
        <p:spPr>
          <a:xfrm>
            <a:off x="96061" y="180658"/>
            <a:ext cx="926680" cy="697230"/>
          </a:xfrm>
          <a:prstGeom prst="rect">
            <a:avLst/>
          </a:prstGeom>
          <a:noFill/>
          <a:ln>
            <a:noFill/>
          </a:ln>
        </p:spPr>
      </p:pic>
      <p:sp>
        <p:nvSpPr>
          <p:cNvPr id="17" name="Text Box 16"/>
          <p:cNvSpPr txBox="1"/>
          <p:nvPr/>
        </p:nvSpPr>
        <p:spPr>
          <a:xfrm>
            <a:off x="137116" y="877888"/>
            <a:ext cx="807720" cy="697230"/>
          </a:xfrm>
          <a:prstGeom prst="rect">
            <a:avLst/>
          </a:prstGeom>
          <a:noFill/>
        </p:spPr>
        <p:txBody>
          <a:bodyPr wrap="square" rtlCol="0">
            <a:noAutofit/>
          </a:bodyPr>
          <a:lstStyle/>
          <a:p>
            <a:pPr algn="ctr"/>
            <a:r>
              <a:rPr lang="en-US" sz="600" dirty="0">
                <a:solidFill>
                  <a:schemeClr val="tx1"/>
                </a:solidFill>
                <a:latin typeface="Garamond" panose="02020404030301010803" charset="0"/>
                <a:cs typeface="Garamond" panose="02020404030301010803" charset="0"/>
              </a:rPr>
              <a:t>Fuel quality checking in petrol bunks</a:t>
            </a:r>
            <a:endParaRPr lang="en-US" sz="600" dirty="0">
              <a:solidFill>
                <a:schemeClr val="tx1"/>
              </a:solidFill>
              <a:latin typeface="Garamond" panose="02020404030301010803" charset="0"/>
              <a:cs typeface="Garamond" panose="02020404030301010803" charset="0"/>
            </a:endParaRPr>
          </a:p>
          <a:p>
            <a:pPr algn="ctr"/>
            <a:r>
              <a:rPr lang="en-US" sz="600" dirty="0">
                <a:latin typeface="Garamond" panose="02020404030301010803" charset="0"/>
                <a:cs typeface="Garamond" panose="02020404030301010803" charset="0"/>
              </a:rPr>
              <a:t>(Filter paper test)</a:t>
            </a:r>
            <a:endParaRPr lang="en-US" sz="600" dirty="0">
              <a:solidFill>
                <a:schemeClr val="tx1"/>
              </a:solidFill>
              <a:latin typeface="Garamond" panose="02020404030301010803" charset="0"/>
              <a:cs typeface="Garamond" panose="02020404030301010803" charset="0"/>
            </a:endParaRPr>
          </a:p>
        </p:txBody>
      </p:sp>
      <p:pic>
        <p:nvPicPr>
          <p:cNvPr id="4" name="Picture 3"/>
          <p:cNvPicPr>
            <a:picLocks noChangeAspect="1"/>
          </p:cNvPicPr>
          <p:nvPr/>
        </p:nvPicPr>
        <p:blipFill>
          <a:blip r:embed="rId2"/>
          <a:srcRect/>
          <a:stretch>
            <a:fillRect/>
          </a:stretch>
        </p:blipFill>
        <p:spPr>
          <a:xfrm>
            <a:off x="1065010" y="180658"/>
            <a:ext cx="1143459" cy="697230"/>
          </a:xfrm>
          <a:prstGeom prst="rect">
            <a:avLst/>
          </a:prstGeom>
        </p:spPr>
      </p:pic>
      <p:sp>
        <p:nvSpPr>
          <p:cNvPr id="6" name="TextBox 5"/>
          <p:cNvSpPr txBox="1"/>
          <p:nvPr/>
        </p:nvSpPr>
        <p:spPr>
          <a:xfrm>
            <a:off x="1107279" y="877888"/>
            <a:ext cx="1143459" cy="276999"/>
          </a:xfrm>
          <a:prstGeom prst="rect">
            <a:avLst/>
          </a:prstGeom>
          <a:noFill/>
        </p:spPr>
        <p:txBody>
          <a:bodyPr wrap="square" rtlCol="0">
            <a:spAutoFit/>
          </a:bodyPr>
          <a:lstStyle/>
          <a:p>
            <a:pPr algn="ctr"/>
            <a:r>
              <a:rPr lang="en-US" sz="600" dirty="0">
                <a:latin typeface="Garamond" panose="02020404030301010803" charset="0"/>
              </a:rPr>
              <a:t>Density test for petrol/diesel</a:t>
            </a:r>
            <a:endParaRPr lang="en-US" sz="600" dirty="0">
              <a:latin typeface="Garamond" panose="02020404030301010803" charset="0"/>
            </a:endParaRPr>
          </a:p>
          <a:p>
            <a:pPr algn="ctr"/>
            <a:r>
              <a:rPr lang="en-US" sz="600" dirty="0">
                <a:latin typeface="Garamond" panose="02020404030301010803" charset="0"/>
              </a:rPr>
              <a:t>(Hydrometer test)</a:t>
            </a:r>
            <a:endParaRPr lang="en-US" sz="600" dirty="0">
              <a:latin typeface="Garamond" panose="02020404030301010803"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800" y="209296"/>
            <a:ext cx="2235200" cy="300990"/>
          </a:xfrm>
          <a:prstGeom prst="rect">
            <a:avLst/>
          </a:prstGeom>
        </p:spPr>
        <p:txBody>
          <a:bodyPr vert="horz" wrap="square" lIns="0" tIns="38100" rIns="0" bIns="0" rtlCol="0">
            <a:noAutofit/>
          </a:bodyPr>
          <a:lstStyle/>
          <a:p>
            <a:pPr marL="12065" marR="5080" algn="ctr">
              <a:lnSpc>
                <a:spcPts val="1030"/>
              </a:lnSpc>
              <a:spcBef>
                <a:spcPts val="300"/>
              </a:spcBef>
            </a:pPr>
            <a:r>
              <a:rPr lang="en-US" sz="800" spc="95" dirty="0">
                <a:solidFill>
                  <a:schemeClr val="accent6"/>
                </a:solidFill>
                <a:latin typeface="Maiandra GD" panose="020E0502030308020204" charset="0"/>
                <a:cs typeface="Maiandra GD" panose="020E0502030308020204" charset="0"/>
              </a:rPr>
              <a:t>FUEL FLOW QUANTITY SETUP</a:t>
            </a:r>
            <a:endParaRPr sz="800" spc="110" dirty="0">
              <a:solidFill>
                <a:schemeClr val="accent6"/>
              </a:solidFill>
              <a:latin typeface="Maiandra GD" panose="020E0502030308020204" charset="0"/>
              <a:cs typeface="Maiandra GD" panose="020E0502030308020204" charset="0"/>
            </a:endParaRPr>
          </a:p>
        </p:txBody>
      </p:sp>
      <p:sp>
        <p:nvSpPr>
          <p:cNvPr id="3" name="object 3"/>
          <p:cNvSpPr txBox="1"/>
          <p:nvPr/>
        </p:nvSpPr>
        <p:spPr>
          <a:xfrm>
            <a:off x="94613" y="400050"/>
            <a:ext cx="2045970" cy="774065"/>
          </a:xfrm>
          <a:prstGeom prst="rect">
            <a:avLst/>
          </a:prstGeom>
        </p:spPr>
        <p:txBody>
          <a:bodyPr vert="horz" wrap="square" lIns="0" tIns="12700" rIns="0" bIns="0" rtlCol="0">
            <a:noAutofit/>
          </a:bodyPr>
          <a:lstStyle/>
          <a:p>
            <a:pPr marL="12700">
              <a:lnSpc>
                <a:spcPct val="100000"/>
              </a:lnSpc>
              <a:spcBef>
                <a:spcPts val="100"/>
              </a:spcBef>
            </a:pPr>
            <a:r>
              <a:rPr sz="650" dirty="0">
                <a:latin typeface="Garamond" panose="02020404030301010803" charset="0"/>
                <a:cs typeface="Garamond" panose="02020404030301010803" charset="0"/>
              </a:rPr>
              <a:t>The proposed system comprises of a flow quantity sensor that is fixed to the end of the funnel. This flow sensor is connected to a microcontroller board and a LCD to display the precise amount of fuel that has been poured into the funnel. The system is totally portable for the consumer so that he can carry it anywhere.</a:t>
            </a:r>
            <a:endParaRPr sz="650" dirty="0">
              <a:latin typeface="Garamond" panose="02020404030301010803" charset="0"/>
              <a:cs typeface="Garamond" panose="02020404030301010803" charset="0"/>
            </a:endParaRPr>
          </a:p>
        </p:txBody>
      </p:sp>
      <p:sp>
        <p:nvSpPr>
          <p:cNvPr id="5" name="TextBox 4"/>
          <p:cNvSpPr txBox="1"/>
          <p:nvPr/>
        </p:nvSpPr>
        <p:spPr>
          <a:xfrm>
            <a:off x="324975" y="14120"/>
            <a:ext cx="1585247" cy="384721"/>
          </a:xfrm>
          <a:prstGeom prst="rect">
            <a:avLst/>
          </a:prstGeom>
          <a:noFill/>
        </p:spPr>
        <p:txBody>
          <a:bodyPr wrap="square">
            <a:spAutoFit/>
          </a:bodyPr>
          <a:lstStyle/>
          <a:p>
            <a:r>
              <a:rPr lang="en-US" sz="1000" b="1" spc="95" dirty="0">
                <a:solidFill>
                  <a:schemeClr val="accent6"/>
                </a:solidFill>
                <a:latin typeface="Maiandra GD" panose="020E0502030308020204" charset="0"/>
                <a:cs typeface="Maiandra GD" panose="020E0502030308020204" charset="0"/>
              </a:rPr>
              <a:t>PROPOSED SYSTEM</a:t>
            </a:r>
            <a:br>
              <a:rPr lang="en-US" sz="900" spc="110" dirty="0">
                <a:solidFill>
                  <a:schemeClr val="accent6"/>
                </a:solidFill>
                <a:latin typeface="Maiandra GD" panose="020E0502030308020204" charset="0"/>
                <a:cs typeface="Maiandra GD" panose="020E0502030308020204" charset="0"/>
              </a:rPr>
            </a:b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5"/>
          <p:cNvSpPr txBox="1"/>
          <p:nvPr/>
        </p:nvSpPr>
        <p:spPr>
          <a:xfrm>
            <a:off x="237807" y="1052086"/>
            <a:ext cx="1781175" cy="169277"/>
          </a:xfrm>
          <a:prstGeom prst="rect">
            <a:avLst/>
          </a:prstGeom>
          <a:noFill/>
        </p:spPr>
        <p:txBody>
          <a:bodyPr wrap="square" rtlCol="0">
            <a:spAutoFit/>
          </a:bodyPr>
          <a:lstStyle/>
          <a:p>
            <a:pPr algn="ctr"/>
            <a:r>
              <a:rPr lang="en-US" sz="500" dirty="0">
                <a:latin typeface="Garamond" panose="02020404030301010803" charset="0"/>
                <a:cs typeface="Garamond" panose="02020404030301010803" charset="0"/>
              </a:rPr>
              <a:t>    Fig: Proposed setup for flow quantity measurement device</a:t>
            </a:r>
            <a:endParaRPr lang="en-US" sz="500" dirty="0">
              <a:latin typeface="Garamond" panose="02020404030301010803" charset="0"/>
              <a:cs typeface="Garamond" panose="02020404030301010803" charset="0"/>
            </a:endParaRPr>
          </a:p>
        </p:txBody>
      </p:sp>
      <p:pic>
        <p:nvPicPr>
          <p:cNvPr id="4" name="Picture 3"/>
          <p:cNvPicPr>
            <a:picLocks noChangeAspect="1"/>
          </p:cNvPicPr>
          <p:nvPr/>
        </p:nvPicPr>
        <p:blipFill>
          <a:blip r:embed="rId1"/>
          <a:stretch>
            <a:fillRect/>
          </a:stretch>
        </p:blipFill>
        <p:spPr>
          <a:xfrm>
            <a:off x="431800" y="67836"/>
            <a:ext cx="1459272" cy="984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70886" y="1206615"/>
            <a:ext cx="555625" cy="43180"/>
          </a:xfrm>
          <a:custGeom>
            <a:avLst/>
            <a:gdLst/>
            <a:ahLst/>
            <a:cxnLst/>
            <a:rect l="l" t="t" r="r" b="b"/>
            <a:pathLst>
              <a:path w="555625" h="43180">
                <a:moveTo>
                  <a:pt x="555260" y="0"/>
                </a:moveTo>
                <a:lnTo>
                  <a:pt x="0" y="0"/>
                </a:lnTo>
                <a:lnTo>
                  <a:pt x="0" y="42838"/>
                </a:lnTo>
                <a:lnTo>
                  <a:pt x="555260" y="42838"/>
                </a:lnTo>
                <a:lnTo>
                  <a:pt x="555260" y="0"/>
                </a:lnTo>
                <a:close/>
              </a:path>
            </a:pathLst>
          </a:custGeom>
          <a:solidFill>
            <a:srgbClr val="DB7462"/>
          </a:solidFill>
        </p:spPr>
        <p:txBody>
          <a:bodyPr wrap="square" lIns="0" tIns="0" rIns="0" bIns="0" rtlCol="0"/>
          <a:lstStyle/>
          <a:p/>
        </p:txBody>
      </p:sp>
      <p:sp>
        <p:nvSpPr>
          <p:cNvPr id="3" name="object 3"/>
          <p:cNvSpPr/>
          <p:nvPr/>
        </p:nvSpPr>
        <p:spPr>
          <a:xfrm>
            <a:off x="1670886" y="0"/>
            <a:ext cx="555625" cy="43180"/>
          </a:xfrm>
          <a:custGeom>
            <a:avLst/>
            <a:gdLst/>
            <a:ahLst/>
            <a:cxnLst/>
            <a:rect l="l" t="t" r="r" b="b"/>
            <a:pathLst>
              <a:path w="555625" h="43180">
                <a:moveTo>
                  <a:pt x="555260" y="0"/>
                </a:moveTo>
                <a:lnTo>
                  <a:pt x="0" y="0"/>
                </a:lnTo>
                <a:lnTo>
                  <a:pt x="0" y="42838"/>
                </a:lnTo>
                <a:lnTo>
                  <a:pt x="555260" y="42838"/>
                </a:lnTo>
                <a:lnTo>
                  <a:pt x="555260" y="0"/>
                </a:lnTo>
                <a:close/>
              </a:path>
            </a:pathLst>
          </a:custGeom>
          <a:solidFill>
            <a:srgbClr val="DB7462"/>
          </a:solidFill>
        </p:spPr>
        <p:txBody>
          <a:bodyPr wrap="square" lIns="0" tIns="0" rIns="0" bIns="0" rtlCol="0"/>
          <a:lstStyle/>
          <a:p/>
        </p:txBody>
      </p:sp>
      <p:sp>
        <p:nvSpPr>
          <p:cNvPr id="4" name="object 4"/>
          <p:cNvSpPr txBox="1"/>
          <p:nvPr/>
        </p:nvSpPr>
        <p:spPr>
          <a:xfrm>
            <a:off x="140335" y="114300"/>
            <a:ext cx="2045970" cy="1020445"/>
          </a:xfrm>
          <a:prstGeom prst="rect">
            <a:avLst/>
          </a:prstGeom>
        </p:spPr>
        <p:txBody>
          <a:bodyPr vert="horz" wrap="square" lIns="0" tIns="13335" rIns="0" bIns="0" rtlCol="0">
            <a:noAutofit/>
          </a:bodyPr>
          <a:lstStyle/>
          <a:p>
            <a:pPr algn="ctr">
              <a:lnSpc>
                <a:spcPct val="100000"/>
              </a:lnSpc>
              <a:spcBef>
                <a:spcPts val="105"/>
              </a:spcBef>
            </a:pPr>
            <a:r>
              <a:rPr sz="1050" b="1" spc="75" dirty="0">
                <a:solidFill>
                  <a:schemeClr val="accent6"/>
                </a:solidFill>
                <a:latin typeface="Maiandra GD" panose="020E0502030308020204" charset="0"/>
                <a:cs typeface="Maiandra GD" panose="020E0502030308020204" charset="0"/>
              </a:rPr>
              <a:t>F</a:t>
            </a:r>
            <a:r>
              <a:rPr sz="1000" b="1" spc="75" dirty="0">
                <a:solidFill>
                  <a:schemeClr val="accent6"/>
                </a:solidFill>
                <a:latin typeface="Maiandra GD" panose="020E0502030308020204" charset="0"/>
                <a:cs typeface="Maiandra GD" panose="020E0502030308020204" charset="0"/>
              </a:rPr>
              <a:t>UEL</a:t>
            </a:r>
            <a:r>
              <a:rPr sz="1000" b="1" spc="-30" dirty="0">
                <a:solidFill>
                  <a:schemeClr val="accent6"/>
                </a:solidFill>
                <a:latin typeface="Maiandra GD" panose="020E0502030308020204" charset="0"/>
                <a:cs typeface="Maiandra GD" panose="020E0502030308020204" charset="0"/>
              </a:rPr>
              <a:t> </a:t>
            </a:r>
            <a:r>
              <a:rPr sz="1000" b="1" spc="80" dirty="0">
                <a:solidFill>
                  <a:schemeClr val="accent6"/>
                </a:solidFill>
                <a:latin typeface="Maiandra GD" panose="020E0502030308020204" charset="0"/>
                <a:cs typeface="Maiandra GD" panose="020E0502030308020204" charset="0"/>
              </a:rPr>
              <a:t>QUANTITY</a:t>
            </a:r>
            <a:r>
              <a:rPr lang="en-US" sz="1000" b="1" spc="80" dirty="0">
                <a:solidFill>
                  <a:schemeClr val="accent6"/>
                </a:solidFill>
                <a:latin typeface="Maiandra GD" panose="020E0502030308020204" charset="0"/>
                <a:cs typeface="Maiandra GD" panose="020E0502030308020204" charset="0"/>
              </a:rPr>
              <a:t>&amp; QUALITY</a:t>
            </a:r>
            <a:endParaRPr sz="1050" dirty="0">
              <a:latin typeface="Maiandra GD" panose="020E0502030308020204" charset="0"/>
              <a:cs typeface="Maiandra GD" panose="020E0502030308020204" charset="0"/>
            </a:endParaRPr>
          </a:p>
          <a:p>
            <a:pPr marR="18415" algn="ctr">
              <a:lnSpc>
                <a:spcPct val="100000"/>
              </a:lnSpc>
              <a:spcBef>
                <a:spcPts val="570"/>
              </a:spcBef>
            </a:pPr>
            <a:r>
              <a:rPr lang="en-US" sz="550" dirty="0">
                <a:latin typeface="Garamond" panose="02020404030301010803" charset="0"/>
                <a:cs typeface="Garamond" panose="02020404030301010803" charset="0"/>
              </a:rPr>
              <a:t>The proposed fuel management system incorporates a microcontroller, ultrasonic sensor, and cylindrical tank. The sensor atop the tank continuously tracks fuel levels, while the microcontroller calculates quantity using this data and the tank's radius. To assess fuel quality, a load cell at the tank's bottom measures fuel weight, aiding in density calculation. With density data, the microcontroller references charts at petrol stations to determine fuel purity, streamlining fuel quality management.</a:t>
            </a:r>
            <a:endParaRPr lang="en-US" sz="550" dirty="0">
              <a:latin typeface="Garamond" panose="02020404030301010803" charset="0"/>
              <a:cs typeface="Garamond" panose="02020404030301010803"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5"/>
          <p:cNvSpPr txBox="1"/>
          <p:nvPr/>
        </p:nvSpPr>
        <p:spPr>
          <a:xfrm>
            <a:off x="248920" y="1057275"/>
            <a:ext cx="1737360" cy="169277"/>
          </a:xfrm>
          <a:prstGeom prst="rect">
            <a:avLst/>
          </a:prstGeom>
          <a:noFill/>
        </p:spPr>
        <p:txBody>
          <a:bodyPr wrap="square" rtlCol="0">
            <a:spAutoFit/>
          </a:bodyPr>
          <a:lstStyle/>
          <a:p>
            <a:pPr algn="ctr"/>
            <a:r>
              <a:rPr lang="en-US" sz="500" dirty="0">
                <a:latin typeface="Garamond" panose="02020404030301010803" charset="0"/>
                <a:cs typeface="Garamond" panose="02020404030301010803" charset="0"/>
              </a:rPr>
              <a:t>Fig: Proposed setup for Quality and Quantity checking</a:t>
            </a:r>
            <a:endParaRPr lang="en-US" sz="500" dirty="0">
              <a:latin typeface="Garamond" panose="02020404030301010803" charset="0"/>
              <a:cs typeface="Garamond" panose="02020404030301010803" charset="0"/>
            </a:endParaRPr>
          </a:p>
        </p:txBody>
      </p:sp>
      <p:pic>
        <p:nvPicPr>
          <p:cNvPr id="3" name="Picture 2"/>
          <p:cNvPicPr>
            <a:picLocks noChangeAspect="1"/>
          </p:cNvPicPr>
          <p:nvPr/>
        </p:nvPicPr>
        <p:blipFill>
          <a:blip r:embed="rId1"/>
          <a:stretch>
            <a:fillRect/>
          </a:stretch>
        </p:blipFill>
        <p:spPr>
          <a:xfrm>
            <a:off x="660400" y="81998"/>
            <a:ext cx="914400" cy="10038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000" y="14605"/>
            <a:ext cx="2054224" cy="300990"/>
          </a:xfrm>
          <a:prstGeom prst="rect">
            <a:avLst/>
          </a:prstGeom>
        </p:spPr>
        <p:txBody>
          <a:bodyPr vert="horz" wrap="square" lIns="0" tIns="38100" rIns="0" bIns="0" rtlCol="0">
            <a:noAutofit/>
          </a:bodyPr>
          <a:lstStyle/>
          <a:p>
            <a:pPr marL="153035" marR="5080" indent="-140970" algn="ctr">
              <a:lnSpc>
                <a:spcPts val="1030"/>
              </a:lnSpc>
              <a:spcBef>
                <a:spcPts val="300"/>
              </a:spcBef>
            </a:pPr>
            <a:r>
              <a:rPr lang="en-US" sz="800" spc="95" dirty="0">
                <a:solidFill>
                  <a:schemeClr val="accent6"/>
                </a:solidFill>
                <a:latin typeface="Maiandra GD" panose="020E0502030308020204" charset="0"/>
                <a:cs typeface="Maiandra GD" panose="020E0502030308020204" charset="0"/>
              </a:rPr>
              <a:t>COMPLETE PROPOSED SYSTEM</a:t>
            </a:r>
            <a:br>
              <a:rPr sz="800" spc="110" dirty="0">
                <a:solidFill>
                  <a:schemeClr val="accent6"/>
                </a:solidFill>
                <a:latin typeface="Maiandra GD" panose="020E0502030308020204" charset="0"/>
                <a:cs typeface="Maiandra GD" panose="020E0502030308020204" charset="0"/>
              </a:rPr>
            </a:br>
            <a:endParaRPr sz="800" spc="110" dirty="0">
              <a:solidFill>
                <a:schemeClr val="accent6"/>
              </a:solidFill>
              <a:latin typeface="Maiandra GD" panose="020E0502030308020204" charset="0"/>
              <a:cs typeface="Maiandra GD" panose="020E0502030308020204" charset="0"/>
            </a:endParaRPr>
          </a:p>
        </p:txBody>
      </p:sp>
      <p:pic>
        <p:nvPicPr>
          <p:cNvPr id="4" name="Picture 3"/>
          <p:cNvPicPr>
            <a:picLocks noChangeAspect="1"/>
          </p:cNvPicPr>
          <p:nvPr/>
        </p:nvPicPr>
        <p:blipFill>
          <a:blip r:embed="rId1"/>
          <a:srcRect t="4826" b="11723"/>
          <a:stretch>
            <a:fillRect/>
          </a:stretch>
        </p:blipFill>
        <p:spPr>
          <a:xfrm>
            <a:off x="172866" y="228369"/>
            <a:ext cx="1935334" cy="9286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1"/>
          <p:cNvSpPr txBox="1"/>
          <p:nvPr/>
        </p:nvSpPr>
        <p:spPr>
          <a:xfrm>
            <a:off x="635" y="53975"/>
            <a:ext cx="2238375" cy="213995"/>
          </a:xfrm>
          <a:prstGeom prst="rect">
            <a:avLst/>
          </a:prstGeom>
          <a:noFill/>
        </p:spPr>
        <p:txBody>
          <a:bodyPr wrap="square" rtlCol="0">
            <a:spAutoFit/>
          </a:bodyPr>
          <a:lstStyle/>
          <a:p>
            <a:pPr algn="ctr"/>
            <a:r>
              <a:rPr lang="en-US" sz="800" b="1">
                <a:solidFill>
                  <a:schemeClr val="accent6"/>
                </a:solidFill>
                <a:latin typeface="Maiandra GD" panose="020E0502030308020204" charset="0"/>
                <a:cs typeface="Maiandra GD" panose="020E0502030308020204" charset="0"/>
              </a:rPr>
              <a:t>Testing With Ultrasonic Sensor</a:t>
            </a:r>
            <a:endParaRPr lang="en-US" sz="800" b="1">
              <a:solidFill>
                <a:schemeClr val="accent6"/>
              </a:solidFill>
              <a:latin typeface="Maiandra GD" panose="020E0502030308020204" charset="0"/>
              <a:cs typeface="Maiandra GD" panose="020E0502030308020204" charset="0"/>
            </a:endParaRPr>
          </a:p>
        </p:txBody>
      </p:sp>
      <p:pic>
        <p:nvPicPr>
          <p:cNvPr id="927574036" name="Picture 3"/>
          <p:cNvPicPr>
            <a:picLocks noGrp="1" noChangeAspect="1" noChangeArrowheads="1"/>
          </p:cNvPicPr>
          <p:nvPr>
            <p:ph sz="half" idx="2"/>
          </p:nvPr>
        </p:nvPicPr>
        <p:blipFill>
          <a:blip r:embed="rId1" cstate="print">
            <a:extLst>
              <a:ext uri="{28A0092B-C50C-407E-A947-70E740481C1C}">
                <a14:useLocalDpi xmlns:a14="http://schemas.microsoft.com/office/drawing/2010/main" val="0"/>
              </a:ext>
            </a:extLst>
          </a:blip>
          <a:srcRect/>
          <a:stretch>
            <a:fillRect/>
          </a:stretch>
        </p:blipFill>
        <p:spPr>
          <a:xfrm>
            <a:off x="279400" y="288925"/>
            <a:ext cx="621665" cy="829945"/>
          </a:xfrm>
          <a:prstGeom prst="rect">
            <a:avLst/>
          </a:prstGeom>
          <a:noFill/>
          <a:ln>
            <a:noFill/>
          </a:ln>
        </p:spPr>
      </p:pic>
      <p:sp>
        <p:nvSpPr>
          <p:cNvPr id="7" name="Text Box 6"/>
          <p:cNvSpPr txBox="1"/>
          <p:nvPr/>
        </p:nvSpPr>
        <p:spPr>
          <a:xfrm>
            <a:off x="965200" y="278765"/>
            <a:ext cx="1116330" cy="892552"/>
          </a:xfrm>
          <a:prstGeom prst="rect">
            <a:avLst/>
          </a:prstGeom>
          <a:noFill/>
        </p:spPr>
        <p:txBody>
          <a:bodyPr wrap="square" rtlCol="0">
            <a:spAutoFit/>
          </a:bodyPr>
          <a:lstStyle/>
          <a:p>
            <a:r>
              <a:rPr lang="en-US" sz="700" b="1" dirty="0">
                <a:latin typeface="Garamond" panose="02020404030301010803" charset="0"/>
                <a:cs typeface="Garamond" panose="02020404030301010803" charset="0"/>
              </a:rPr>
              <a:t>Issues faced</a:t>
            </a:r>
            <a:r>
              <a:rPr lang="en-US" sz="700" dirty="0">
                <a:latin typeface="Garamond" panose="02020404030301010803" charset="0"/>
                <a:cs typeface="Garamond" panose="02020404030301010803" charset="0"/>
              </a:rPr>
              <a:t> </a:t>
            </a:r>
            <a:endParaRPr lang="en-US" sz="700" dirty="0">
              <a:latin typeface="Garamond" panose="02020404030301010803" charset="0"/>
              <a:cs typeface="Garamond" panose="02020404030301010803" charset="0"/>
            </a:endParaRPr>
          </a:p>
          <a:p>
            <a:endParaRPr lang="en-US" sz="500" dirty="0">
              <a:latin typeface="Garamond" panose="02020404030301010803" charset="0"/>
              <a:cs typeface="Garamond" panose="02020404030301010803" charset="0"/>
            </a:endParaRPr>
          </a:p>
          <a:p>
            <a:r>
              <a:rPr lang="en-US" sz="500" b="1" dirty="0">
                <a:latin typeface="Garamond" panose="02020404030301010803" charset="0"/>
                <a:cs typeface="Garamond" panose="02020404030301010803" charset="0"/>
              </a:rPr>
              <a:t>1. </a:t>
            </a:r>
            <a:r>
              <a:rPr lang="en-US" sz="500" dirty="0">
                <a:latin typeface="Garamond" panose="02020404030301010803" charset="0"/>
                <a:cs typeface="Garamond" panose="02020404030301010803" charset="0"/>
              </a:rPr>
              <a:t>Ultrasonic sensor was not able to read the distance to petrol level accurately</a:t>
            </a:r>
            <a:endParaRPr lang="en-US" sz="500" dirty="0">
              <a:latin typeface="Garamond" panose="02020404030301010803" charset="0"/>
              <a:cs typeface="Garamond" panose="02020404030301010803" charset="0"/>
            </a:endParaRPr>
          </a:p>
          <a:p>
            <a:endParaRPr lang="en-US" sz="500" dirty="0">
              <a:latin typeface="Garamond" panose="02020404030301010803" charset="0"/>
              <a:cs typeface="Garamond" panose="02020404030301010803" charset="0"/>
            </a:endParaRPr>
          </a:p>
          <a:p>
            <a:r>
              <a:rPr lang="en-US" sz="500" b="1" dirty="0">
                <a:latin typeface="Garamond" panose="02020404030301010803" charset="0"/>
                <a:cs typeface="Garamond" panose="02020404030301010803" charset="0"/>
              </a:rPr>
              <a:t>2. </a:t>
            </a:r>
            <a:r>
              <a:rPr lang="en-US" sz="500" dirty="0">
                <a:latin typeface="Garamond" panose="02020404030301010803" charset="0"/>
                <a:cs typeface="Garamond" panose="02020404030301010803" charset="0"/>
              </a:rPr>
              <a:t>Petrol fumes made the adhesive used weak , which caused the ultrasonic sensor to fall down into the container</a:t>
            </a:r>
            <a:endParaRPr lang="en-US" sz="500" dirty="0">
              <a:latin typeface="Garamond" panose="02020404030301010803" charset="0"/>
              <a:cs typeface="Garamond" panose="02020404030301010803" charset="0"/>
            </a:endParaRPr>
          </a:p>
        </p:txBody>
      </p:sp>
      <p:sp>
        <p:nvSpPr>
          <p:cNvPr id="8" name="object 2"/>
          <p:cNvSpPr/>
          <p:nvPr/>
        </p:nvSpPr>
        <p:spPr>
          <a:xfrm>
            <a:off x="4714" y="121412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9" name="object 3"/>
          <p:cNvSpPr/>
          <p:nvPr/>
        </p:nvSpPr>
        <p:spPr>
          <a:xfrm>
            <a:off x="-282" y="18954"/>
            <a:ext cx="43180" cy="174625"/>
          </a:xfrm>
          <a:custGeom>
            <a:avLst/>
            <a:gdLst/>
            <a:ahLst/>
            <a:cxnLst/>
            <a:rect l="l" t="t" r="r" b="b"/>
            <a:pathLst>
              <a:path w="43180" h="174625">
                <a:moveTo>
                  <a:pt x="42838" y="0"/>
                </a:moveTo>
                <a:lnTo>
                  <a:pt x="0" y="0"/>
                </a:lnTo>
                <a:lnTo>
                  <a:pt x="0" y="174438"/>
                </a:lnTo>
                <a:lnTo>
                  <a:pt x="42838" y="174438"/>
                </a:lnTo>
                <a:lnTo>
                  <a:pt x="42838" y="0"/>
                </a:lnTo>
                <a:close/>
              </a:path>
            </a:pathLst>
          </a:custGeom>
          <a:solidFill>
            <a:srgbClr val="DB7462"/>
          </a:solidFill>
        </p:spPr>
        <p:txBody>
          <a:bodyPr wrap="square" lIns="0" tIns="0" rIns="0" bIns="0" rtlCol="0"/>
          <a:lstStyle/>
          <a:p/>
        </p:txBody>
      </p:sp>
      <p:sp>
        <p:nvSpPr>
          <p:cNvPr id="10" name="object 3"/>
          <p:cNvSpPr/>
          <p:nvPr/>
        </p:nvSpPr>
        <p:spPr>
          <a:xfrm>
            <a:off x="2180943" y="18954"/>
            <a:ext cx="43180" cy="174625"/>
          </a:xfrm>
          <a:custGeom>
            <a:avLst/>
            <a:gdLst/>
            <a:ahLst/>
            <a:cxnLst/>
            <a:rect l="l" t="t" r="r" b="b"/>
            <a:pathLst>
              <a:path w="43180" h="174625">
                <a:moveTo>
                  <a:pt x="42838" y="0"/>
                </a:moveTo>
                <a:lnTo>
                  <a:pt x="0" y="0"/>
                </a:lnTo>
                <a:lnTo>
                  <a:pt x="0" y="174438"/>
                </a:lnTo>
                <a:lnTo>
                  <a:pt x="42838" y="174438"/>
                </a:lnTo>
                <a:lnTo>
                  <a:pt x="42838" y="0"/>
                </a:lnTo>
                <a:close/>
              </a:path>
            </a:pathLst>
          </a:custGeom>
          <a:solidFill>
            <a:srgbClr val="DB7462"/>
          </a:solidFill>
        </p:spPr>
        <p:txBody>
          <a:bodyPr wrap="square" lIns="0" tIns="0" rIns="0" bIns="0" rtlCol="0"/>
          <a:lstStyl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2"/>
          <p:cNvSpPr/>
          <p:nvPr/>
        </p:nvSpPr>
        <p:spPr>
          <a:xfrm>
            <a:off x="4714" y="121412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5" name="object 3"/>
          <p:cNvSpPr/>
          <p:nvPr/>
        </p:nvSpPr>
        <p:spPr>
          <a:xfrm>
            <a:off x="-282" y="18954"/>
            <a:ext cx="43180" cy="174625"/>
          </a:xfrm>
          <a:custGeom>
            <a:avLst/>
            <a:gdLst/>
            <a:ahLst/>
            <a:cxnLst/>
            <a:rect l="l" t="t" r="r" b="b"/>
            <a:pathLst>
              <a:path w="43180" h="174625">
                <a:moveTo>
                  <a:pt x="42838" y="0"/>
                </a:moveTo>
                <a:lnTo>
                  <a:pt x="0" y="0"/>
                </a:lnTo>
                <a:lnTo>
                  <a:pt x="0" y="174438"/>
                </a:lnTo>
                <a:lnTo>
                  <a:pt x="42838" y="174438"/>
                </a:lnTo>
                <a:lnTo>
                  <a:pt x="42838" y="0"/>
                </a:lnTo>
                <a:close/>
              </a:path>
            </a:pathLst>
          </a:custGeom>
          <a:solidFill>
            <a:srgbClr val="DB7462"/>
          </a:solidFill>
        </p:spPr>
        <p:txBody>
          <a:bodyPr wrap="square" lIns="0" tIns="0" rIns="0" bIns="0" rtlCol="0"/>
          <a:lstStyle/>
          <a:p/>
        </p:txBody>
      </p:sp>
      <p:sp>
        <p:nvSpPr>
          <p:cNvPr id="6" name="object 3"/>
          <p:cNvSpPr/>
          <p:nvPr/>
        </p:nvSpPr>
        <p:spPr>
          <a:xfrm>
            <a:off x="2180943" y="18954"/>
            <a:ext cx="43180" cy="174625"/>
          </a:xfrm>
          <a:custGeom>
            <a:avLst/>
            <a:gdLst/>
            <a:ahLst/>
            <a:cxnLst/>
            <a:rect l="l" t="t" r="r" b="b"/>
            <a:pathLst>
              <a:path w="43180" h="174625">
                <a:moveTo>
                  <a:pt x="42838" y="0"/>
                </a:moveTo>
                <a:lnTo>
                  <a:pt x="0" y="0"/>
                </a:lnTo>
                <a:lnTo>
                  <a:pt x="0" y="174438"/>
                </a:lnTo>
                <a:lnTo>
                  <a:pt x="42838" y="174438"/>
                </a:lnTo>
                <a:lnTo>
                  <a:pt x="42838" y="0"/>
                </a:lnTo>
                <a:close/>
              </a:path>
            </a:pathLst>
          </a:custGeom>
          <a:solidFill>
            <a:srgbClr val="DB7462"/>
          </a:solidFill>
        </p:spPr>
        <p:txBody>
          <a:bodyPr wrap="square" lIns="0" tIns="0" rIns="0" bIns="0" rtlCol="0"/>
          <a:lstStyle/>
          <a:p/>
        </p:txBody>
      </p:sp>
      <p:sp>
        <p:nvSpPr>
          <p:cNvPr id="7" name="Text Box 6"/>
          <p:cNvSpPr txBox="1"/>
          <p:nvPr/>
        </p:nvSpPr>
        <p:spPr>
          <a:xfrm>
            <a:off x="355600" y="33655"/>
            <a:ext cx="1420495" cy="230832"/>
          </a:xfrm>
          <a:prstGeom prst="rect">
            <a:avLst/>
          </a:prstGeom>
          <a:noFill/>
        </p:spPr>
        <p:txBody>
          <a:bodyPr wrap="square" rtlCol="0">
            <a:spAutoFit/>
          </a:bodyPr>
          <a:lstStyle/>
          <a:p>
            <a:pPr algn="ctr"/>
            <a:r>
              <a:rPr lang="en-US" sz="900" b="1" dirty="0">
                <a:solidFill>
                  <a:schemeClr val="accent6"/>
                </a:solidFill>
                <a:latin typeface="Maiandra GD" panose="020E0502030308020204" charset="0"/>
                <a:cs typeface="Maiandra GD" panose="020E0502030308020204" charset="0"/>
              </a:rPr>
              <a:t>Need for Alteration</a:t>
            </a:r>
            <a:endParaRPr lang="en-US" sz="900" b="1" dirty="0">
              <a:solidFill>
                <a:schemeClr val="accent6"/>
              </a:solidFill>
              <a:latin typeface="Maiandra GD" panose="020E0502030308020204" charset="0"/>
              <a:cs typeface="Maiandra GD" panose="020E0502030308020204" charset="0"/>
            </a:endParaRPr>
          </a:p>
        </p:txBody>
      </p:sp>
      <p:sp>
        <p:nvSpPr>
          <p:cNvPr id="9" name="Text Box 8"/>
          <p:cNvSpPr txBox="1"/>
          <p:nvPr/>
        </p:nvSpPr>
        <p:spPr>
          <a:xfrm>
            <a:off x="139065" y="247650"/>
            <a:ext cx="1950085" cy="859155"/>
          </a:xfrm>
          <a:prstGeom prst="rect">
            <a:avLst/>
          </a:prstGeom>
          <a:noFill/>
        </p:spPr>
        <p:txBody>
          <a:bodyPr wrap="square" rtlCol="0">
            <a:noAutofit/>
          </a:bodyPr>
          <a:lstStyle/>
          <a:p>
            <a:r>
              <a:rPr lang="en-US" sz="550" b="1" dirty="0">
                <a:latin typeface="Garamond" panose="02020404030301010803" charset="0"/>
                <a:cs typeface="Garamond" panose="02020404030301010803" charset="0"/>
              </a:rPr>
              <a:t>1.</a:t>
            </a:r>
            <a:r>
              <a:rPr lang="en-US" sz="550" dirty="0">
                <a:latin typeface="Garamond" panose="02020404030301010803" charset="0"/>
                <a:cs typeface="Garamond" panose="02020404030301010803" charset="0"/>
              </a:rPr>
              <a:t>Ultrasonic sensor cannot accurately calculate the distance of petrol from the sensor, unlike water petrol is an absorbent of ultrasonic waves that the sensor uses to measure distance.</a:t>
            </a:r>
            <a:endParaRPr lang="en-US" sz="550" dirty="0">
              <a:latin typeface="Garamond" panose="02020404030301010803" charset="0"/>
              <a:cs typeface="Garamond" panose="02020404030301010803" charset="0"/>
            </a:endParaRPr>
          </a:p>
          <a:p>
            <a:endParaRPr lang="en-US" sz="550" dirty="0">
              <a:latin typeface="Garamond" panose="02020404030301010803" charset="0"/>
              <a:cs typeface="Garamond" panose="02020404030301010803" charset="0"/>
            </a:endParaRPr>
          </a:p>
          <a:p>
            <a:r>
              <a:rPr lang="en-US" sz="550" b="1" dirty="0">
                <a:latin typeface="Garamond" panose="02020404030301010803" charset="0"/>
                <a:cs typeface="Garamond" panose="02020404030301010803" charset="0"/>
              </a:rPr>
              <a:t>2.</a:t>
            </a:r>
            <a:r>
              <a:rPr lang="en-US" sz="550" dirty="0">
                <a:latin typeface="Garamond" panose="02020404030301010803" charset="0"/>
                <a:cs typeface="Garamond" panose="02020404030301010803" charset="0"/>
              </a:rPr>
              <a:t>Due to this absorbent nature, utilizing ultrasonic sensors was not possible as it gave inaccurate values of the fuel level in the container.</a:t>
            </a:r>
            <a:endParaRPr lang="en-US" sz="550" dirty="0">
              <a:latin typeface="Garamond" panose="02020404030301010803" charset="0"/>
              <a:cs typeface="Garamond" panose="02020404030301010803" charset="0"/>
            </a:endParaRPr>
          </a:p>
          <a:p>
            <a:endParaRPr lang="en-US" sz="550" dirty="0">
              <a:latin typeface="Garamond" panose="02020404030301010803" charset="0"/>
              <a:cs typeface="Garamond" panose="02020404030301010803" charset="0"/>
            </a:endParaRPr>
          </a:p>
          <a:p>
            <a:r>
              <a:rPr lang="en-US" sz="550" b="1" dirty="0">
                <a:latin typeface="Garamond" panose="02020404030301010803" charset="0"/>
                <a:cs typeface="Garamond" panose="02020404030301010803" charset="0"/>
              </a:rPr>
              <a:t>3. </a:t>
            </a:r>
            <a:r>
              <a:rPr lang="en-US" sz="550" dirty="0">
                <a:latin typeface="Garamond" panose="02020404030301010803" charset="0"/>
                <a:cs typeface="Garamond" panose="02020404030301010803" charset="0"/>
              </a:rPr>
              <a:t>Also, petrol vaporizes easily and these vapors interfere with the computation of distance when using ultrasonic sensor.</a:t>
            </a:r>
            <a:endParaRPr lang="en-US" sz="550" dirty="0">
              <a:latin typeface="Garamond" panose="02020404030301010803" charset="0"/>
              <a:cs typeface="Garamond" panose="02020404030301010803" charset="0"/>
            </a:endParaRPr>
          </a:p>
          <a:p>
            <a:r>
              <a:rPr lang="en-US" sz="600" dirty="0">
                <a:latin typeface="Garamond" panose="02020404030301010803" charset="0"/>
                <a:cs typeface="Garamond" panose="02020404030301010803" charset="0"/>
              </a:rPr>
              <a:t> </a:t>
            </a:r>
            <a:endParaRPr lang="en-US" sz="600" dirty="0">
              <a:latin typeface="Garamond" panose="02020404030301010803" charset="0"/>
              <a:cs typeface="Garamond" panose="02020404030301010803"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0" name="Content Placeholder 99"/>
          <p:cNvPicPr preferRelativeResize="0">
            <a:picLocks noGrp="1"/>
          </p:cNvPicPr>
          <p:nvPr>
            <p:ph sz="half" idx="2"/>
          </p:nvPr>
        </p:nvPicPr>
        <p:blipFill>
          <a:blip r:embed="rId1"/>
          <a:srcRect t="12040" b="12040"/>
          <a:stretch>
            <a:fillRect/>
          </a:stretch>
        </p:blipFill>
        <p:spPr>
          <a:xfrm>
            <a:off x="1194113" y="57150"/>
            <a:ext cx="973993" cy="1143000"/>
          </a:xfrm>
          <a:prstGeom prst="rect">
            <a:avLst/>
          </a:prstGeom>
          <a:noFill/>
          <a:ln w="9525">
            <a:noFill/>
          </a:ln>
          <a:effectLst>
            <a:outerShdw blurRad="50800" dist="50800" dir="5400000" algn="ctr" rotWithShape="0">
              <a:schemeClr val="bg1"/>
            </a:outerShdw>
          </a:effectLst>
        </p:spPr>
      </p:pic>
      <p:sp>
        <p:nvSpPr>
          <p:cNvPr id="6" name="Text Box 5"/>
          <p:cNvSpPr txBox="1"/>
          <p:nvPr/>
        </p:nvSpPr>
        <p:spPr>
          <a:xfrm>
            <a:off x="64444" y="16212"/>
            <a:ext cx="995371" cy="215444"/>
          </a:xfrm>
          <a:prstGeom prst="rect">
            <a:avLst/>
          </a:prstGeom>
          <a:noFill/>
        </p:spPr>
        <p:txBody>
          <a:bodyPr wrap="square" rtlCol="0">
            <a:spAutoFit/>
          </a:bodyPr>
          <a:lstStyle/>
          <a:p>
            <a:r>
              <a:rPr lang="en-US" sz="800" b="1" dirty="0">
                <a:solidFill>
                  <a:schemeClr val="accent6"/>
                </a:solidFill>
                <a:latin typeface="Maiandra GD" panose="020E0502030308020204" charset="0"/>
                <a:cs typeface="Maiandra GD" panose="020E0502030308020204" charset="0"/>
              </a:rPr>
              <a:t>Table of Contents</a:t>
            </a:r>
            <a:endParaRPr lang="en-US" sz="800" b="1" dirty="0">
              <a:solidFill>
                <a:schemeClr val="accent6"/>
              </a:solidFill>
              <a:latin typeface="Maiandra GD" panose="020E0502030308020204" charset="0"/>
              <a:cs typeface="Maiandra GD" panose="020E0502030308020204" charset="0"/>
            </a:endParaRPr>
          </a:p>
        </p:txBody>
      </p:sp>
      <p:sp>
        <p:nvSpPr>
          <p:cNvPr id="7" name="Text Box 6"/>
          <p:cNvSpPr txBox="1"/>
          <p:nvPr/>
        </p:nvSpPr>
        <p:spPr>
          <a:xfrm>
            <a:off x="53379" y="171450"/>
            <a:ext cx="1128411" cy="1015663"/>
          </a:xfrm>
          <a:prstGeom prst="rect">
            <a:avLst/>
          </a:prstGeom>
          <a:noFill/>
        </p:spPr>
        <p:txBody>
          <a:bodyPr wrap="square" rtlCol="0">
            <a:spAutoFit/>
          </a:bodyPr>
          <a:lstStyle/>
          <a:p>
            <a:pPr marL="171450" indent="-171450">
              <a:buFont typeface="Wingdings" panose="05000000000000000000" charset="0"/>
              <a:buChar char="§"/>
            </a:pPr>
            <a:r>
              <a:rPr lang="en-US" sz="500" b="1" dirty="0">
                <a:latin typeface="Garamond" panose="02020404030301010803" charset="0"/>
                <a:cs typeface="Garamond" panose="02020404030301010803" charset="0"/>
              </a:rPr>
              <a:t>Introduction</a:t>
            </a:r>
            <a:endParaRPr lang="en-US" sz="500" b="1" dirty="0">
              <a:latin typeface="Garamond" panose="02020404030301010803" charset="0"/>
              <a:cs typeface="Garamond" panose="02020404030301010803" charset="0"/>
            </a:endParaRPr>
          </a:p>
          <a:p>
            <a:pPr marL="171450" indent="-171450">
              <a:buFont typeface="Wingdings" panose="05000000000000000000" charset="0"/>
              <a:buChar char="§"/>
            </a:pPr>
            <a:r>
              <a:rPr lang="en-US" sz="500" b="1" dirty="0">
                <a:latin typeface="Garamond" panose="02020404030301010803" charset="0"/>
                <a:cs typeface="Garamond" panose="02020404030301010803" charset="0"/>
              </a:rPr>
              <a:t>Problem statement</a:t>
            </a:r>
            <a:endParaRPr lang="en-US" sz="500" b="1" dirty="0">
              <a:latin typeface="Garamond" panose="02020404030301010803" charset="0"/>
              <a:cs typeface="Garamond" panose="02020404030301010803" charset="0"/>
            </a:endParaRPr>
          </a:p>
          <a:p>
            <a:pPr marL="171450" indent="-171450">
              <a:buFont typeface="Wingdings" panose="05000000000000000000" charset="0"/>
              <a:buChar char="§"/>
            </a:pPr>
            <a:r>
              <a:rPr lang="en-US" sz="500" b="1" dirty="0">
                <a:latin typeface="Garamond" panose="02020404030301010803" charset="0"/>
                <a:cs typeface="Garamond" panose="02020404030301010803" charset="0"/>
              </a:rPr>
              <a:t>Objectives</a:t>
            </a:r>
            <a:endParaRPr lang="en-US" sz="500" b="1" dirty="0">
              <a:latin typeface="Garamond" panose="02020404030301010803" charset="0"/>
              <a:cs typeface="Garamond" panose="02020404030301010803" charset="0"/>
            </a:endParaRPr>
          </a:p>
          <a:p>
            <a:pPr marL="171450" indent="-171450">
              <a:buFont typeface="Wingdings" panose="05000000000000000000" charset="0"/>
              <a:buChar char="§"/>
            </a:pPr>
            <a:r>
              <a:rPr lang="en-US" sz="500" b="1" dirty="0">
                <a:latin typeface="Garamond" panose="02020404030301010803" charset="0"/>
                <a:cs typeface="Garamond" panose="02020404030301010803" charset="0"/>
              </a:rPr>
              <a:t>Literature review</a:t>
            </a:r>
            <a:endParaRPr lang="en-US" sz="500" b="1" dirty="0">
              <a:latin typeface="Garamond" panose="02020404030301010803" charset="0"/>
              <a:cs typeface="Garamond" panose="02020404030301010803" charset="0"/>
            </a:endParaRPr>
          </a:p>
          <a:p>
            <a:pPr marL="171450" indent="-171450">
              <a:buFont typeface="Wingdings" panose="05000000000000000000" charset="0"/>
              <a:buChar char="§"/>
            </a:pPr>
            <a:r>
              <a:rPr lang="en-US" sz="500" b="1" dirty="0">
                <a:latin typeface="Garamond" panose="02020404030301010803" charset="0"/>
                <a:cs typeface="Garamond" panose="02020404030301010803" charset="0"/>
              </a:rPr>
              <a:t>Existing system</a:t>
            </a:r>
            <a:endParaRPr lang="en-US" sz="500" b="1" dirty="0">
              <a:latin typeface="Garamond" panose="02020404030301010803" charset="0"/>
              <a:cs typeface="Garamond" panose="02020404030301010803" charset="0"/>
            </a:endParaRPr>
          </a:p>
          <a:p>
            <a:pPr marL="171450" indent="-171450">
              <a:buFont typeface="Wingdings" panose="05000000000000000000" charset="0"/>
              <a:buChar char="§"/>
            </a:pPr>
            <a:r>
              <a:rPr lang="en-US" sz="500" b="1" dirty="0">
                <a:latin typeface="Garamond" panose="02020404030301010803" charset="0"/>
                <a:cs typeface="Garamond" panose="02020404030301010803" charset="0"/>
              </a:rPr>
              <a:t>Proposed System</a:t>
            </a:r>
            <a:endParaRPr lang="en-US" sz="500" b="1" dirty="0">
              <a:latin typeface="Garamond" panose="02020404030301010803" charset="0"/>
              <a:cs typeface="Garamond" panose="02020404030301010803" charset="0"/>
            </a:endParaRPr>
          </a:p>
          <a:p>
            <a:pPr marL="171450" indent="-171450">
              <a:buFont typeface="Wingdings" panose="05000000000000000000" charset="0"/>
              <a:buChar char="§"/>
            </a:pPr>
            <a:r>
              <a:rPr lang="en-US" sz="500" b="1" dirty="0">
                <a:latin typeface="Garamond" panose="02020404030301010803" charset="0"/>
                <a:cs typeface="Garamond" panose="02020404030301010803" charset="0"/>
              </a:rPr>
              <a:t>Need For Alteration</a:t>
            </a:r>
            <a:endParaRPr lang="en-US" sz="500" b="1" dirty="0">
              <a:latin typeface="Garamond" panose="02020404030301010803" charset="0"/>
              <a:cs typeface="Garamond" panose="02020404030301010803" charset="0"/>
            </a:endParaRPr>
          </a:p>
          <a:p>
            <a:pPr marL="171450" indent="-171450">
              <a:buFont typeface="Wingdings" panose="05000000000000000000" charset="0"/>
              <a:buChar char="§"/>
            </a:pPr>
            <a:r>
              <a:rPr lang="en-US" sz="500" b="1" dirty="0">
                <a:latin typeface="Garamond" panose="02020404030301010803" charset="0"/>
                <a:cs typeface="Garamond" panose="02020404030301010803" charset="0"/>
              </a:rPr>
              <a:t>Developed System</a:t>
            </a:r>
            <a:endParaRPr lang="en-US" sz="500" b="1" dirty="0">
              <a:latin typeface="Garamond" panose="02020404030301010803" charset="0"/>
              <a:cs typeface="Garamond" panose="02020404030301010803" charset="0"/>
            </a:endParaRPr>
          </a:p>
          <a:p>
            <a:pPr marL="171450" indent="-171450">
              <a:buFont typeface="Wingdings" panose="05000000000000000000" charset="0"/>
              <a:buChar char="§"/>
            </a:pPr>
            <a:r>
              <a:rPr lang="en-US" sz="500" b="1" dirty="0">
                <a:latin typeface="Garamond" panose="02020404030301010803" charset="0"/>
                <a:cs typeface="Garamond" panose="02020404030301010803" charset="0"/>
              </a:rPr>
              <a:t>Observations and readings</a:t>
            </a:r>
            <a:endParaRPr lang="en-US" sz="500" b="1" dirty="0">
              <a:latin typeface="Garamond" panose="02020404030301010803" charset="0"/>
              <a:cs typeface="Garamond" panose="02020404030301010803" charset="0"/>
            </a:endParaRPr>
          </a:p>
          <a:p>
            <a:pPr marL="171450" indent="-171450">
              <a:buFont typeface="Wingdings" panose="05000000000000000000" charset="0"/>
              <a:buChar char="§"/>
            </a:pPr>
            <a:r>
              <a:rPr lang="en-US" sz="500" b="1" dirty="0">
                <a:latin typeface="Garamond" panose="02020404030301010803" charset="0"/>
                <a:cs typeface="Garamond" panose="02020404030301010803" charset="0"/>
              </a:rPr>
              <a:t>Conclusion</a:t>
            </a:r>
            <a:endParaRPr lang="en-US" sz="500" b="1" dirty="0">
              <a:latin typeface="Garamond" panose="02020404030301010803" charset="0"/>
              <a:cs typeface="Garamond" panose="02020404030301010803" charset="0"/>
            </a:endParaRPr>
          </a:p>
          <a:p>
            <a:pPr marL="171450" indent="-171450">
              <a:buFont typeface="Wingdings" panose="05000000000000000000" charset="0"/>
              <a:buChar char="§"/>
            </a:pPr>
            <a:r>
              <a:rPr lang="en-US" sz="500" b="1" dirty="0">
                <a:latin typeface="Garamond" panose="02020404030301010803" charset="0"/>
                <a:cs typeface="Garamond" panose="02020404030301010803" charset="0"/>
              </a:rPr>
              <a:t>Future Enhancements </a:t>
            </a:r>
            <a:endParaRPr lang="en-US" sz="500" b="1" dirty="0">
              <a:latin typeface="Garamond" panose="02020404030301010803" charset="0"/>
              <a:cs typeface="Garamond" panose="02020404030301010803" charset="0"/>
            </a:endParaRPr>
          </a:p>
          <a:p>
            <a:pPr marL="171450" indent="-171450">
              <a:buFont typeface="Wingdings" panose="05000000000000000000" charset="0"/>
              <a:buChar char="§"/>
            </a:pPr>
            <a:r>
              <a:rPr lang="en-US" sz="500" b="1" dirty="0">
                <a:latin typeface="Garamond" panose="02020404030301010803" charset="0"/>
                <a:cs typeface="Garamond" panose="02020404030301010803" charset="0"/>
              </a:rPr>
              <a:t>Bibliography</a:t>
            </a:r>
            <a:endParaRPr lang="en-US" sz="500" b="1" dirty="0">
              <a:latin typeface="Garamond" panose="02020404030301010803" charset="0"/>
              <a:cs typeface="Garamond" panose="02020404030301010803" charset="0"/>
            </a:endParaRPr>
          </a:p>
        </p:txBody>
      </p:sp>
      <p:sp>
        <p:nvSpPr>
          <p:cNvPr id="8" name="object 5"/>
          <p:cNvSpPr/>
          <p:nvPr/>
        </p:nvSpPr>
        <p:spPr>
          <a:xfrm>
            <a:off x="2214" y="0"/>
            <a:ext cx="43180" cy="463550"/>
          </a:xfrm>
          <a:custGeom>
            <a:avLst/>
            <a:gdLst/>
            <a:ahLst/>
            <a:cxnLst/>
            <a:rect l="l" t="t" r="r" b="b"/>
            <a:pathLst>
              <a:path w="43180" h="463550">
                <a:moveTo>
                  <a:pt x="42826" y="0"/>
                </a:moveTo>
                <a:lnTo>
                  <a:pt x="0" y="0"/>
                </a:lnTo>
                <a:lnTo>
                  <a:pt x="0" y="463463"/>
                </a:lnTo>
                <a:lnTo>
                  <a:pt x="42826" y="463463"/>
                </a:lnTo>
                <a:lnTo>
                  <a:pt x="42826" y="0"/>
                </a:lnTo>
                <a:close/>
              </a:path>
            </a:pathLst>
          </a:custGeom>
          <a:solidFill>
            <a:srgbClr val="DB7462"/>
          </a:solidFill>
        </p:spPr>
        <p:txBody>
          <a:bodyPr wrap="square" lIns="0" tIns="0" rIns="0" bIns="0" rtlCol="0"/>
          <a:lstStyle/>
          <a:p/>
        </p:txBody>
      </p:sp>
      <p:sp>
        <p:nvSpPr>
          <p:cNvPr id="9" name="object 5"/>
          <p:cNvSpPr/>
          <p:nvPr/>
        </p:nvSpPr>
        <p:spPr>
          <a:xfrm rot="5400000">
            <a:off x="858829" y="1004570"/>
            <a:ext cx="43180" cy="463550"/>
          </a:xfrm>
          <a:custGeom>
            <a:avLst/>
            <a:gdLst/>
            <a:ahLst/>
            <a:cxnLst/>
            <a:rect l="l" t="t" r="r" b="b"/>
            <a:pathLst>
              <a:path w="43180" h="463550">
                <a:moveTo>
                  <a:pt x="42826" y="0"/>
                </a:moveTo>
                <a:lnTo>
                  <a:pt x="0" y="0"/>
                </a:lnTo>
                <a:lnTo>
                  <a:pt x="0" y="463463"/>
                </a:lnTo>
                <a:lnTo>
                  <a:pt x="42826" y="463463"/>
                </a:lnTo>
                <a:lnTo>
                  <a:pt x="42826" y="0"/>
                </a:lnTo>
                <a:close/>
              </a:path>
            </a:pathLst>
          </a:custGeom>
          <a:solidFill>
            <a:srgbClr val="DB7462"/>
          </a:solidFill>
        </p:spPr>
        <p:txBody>
          <a:bodyPr wrap="square" lIns="0" tIns="0" rIns="0" bIns="0" rtlCol="0"/>
          <a:lstStyl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2"/>
          <p:cNvSpPr/>
          <p:nvPr/>
        </p:nvSpPr>
        <p:spPr>
          <a:xfrm>
            <a:off x="4714" y="121412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5" name="object 3"/>
          <p:cNvSpPr/>
          <p:nvPr/>
        </p:nvSpPr>
        <p:spPr>
          <a:xfrm>
            <a:off x="0" y="-1"/>
            <a:ext cx="45719" cy="174625"/>
          </a:xfrm>
          <a:custGeom>
            <a:avLst/>
            <a:gdLst/>
            <a:ahLst/>
            <a:cxnLst/>
            <a:rect l="l" t="t" r="r" b="b"/>
            <a:pathLst>
              <a:path w="43180" h="174625">
                <a:moveTo>
                  <a:pt x="42838" y="0"/>
                </a:moveTo>
                <a:lnTo>
                  <a:pt x="0" y="0"/>
                </a:lnTo>
                <a:lnTo>
                  <a:pt x="0" y="174438"/>
                </a:lnTo>
                <a:lnTo>
                  <a:pt x="42838" y="174438"/>
                </a:lnTo>
                <a:lnTo>
                  <a:pt x="42838" y="0"/>
                </a:lnTo>
                <a:close/>
              </a:path>
            </a:pathLst>
          </a:custGeom>
          <a:solidFill>
            <a:srgbClr val="DB7462"/>
          </a:solidFill>
        </p:spPr>
        <p:txBody>
          <a:bodyPr wrap="square" lIns="0" tIns="0" rIns="0" bIns="0" rtlCol="0"/>
          <a:lstStyle/>
          <a:p/>
        </p:txBody>
      </p:sp>
      <p:sp>
        <p:nvSpPr>
          <p:cNvPr id="6" name="object 3"/>
          <p:cNvSpPr/>
          <p:nvPr/>
        </p:nvSpPr>
        <p:spPr>
          <a:xfrm>
            <a:off x="2198370" y="0"/>
            <a:ext cx="43180" cy="174625"/>
          </a:xfrm>
          <a:custGeom>
            <a:avLst/>
            <a:gdLst/>
            <a:ahLst/>
            <a:cxnLst/>
            <a:rect l="l" t="t" r="r" b="b"/>
            <a:pathLst>
              <a:path w="43180" h="174625">
                <a:moveTo>
                  <a:pt x="42838" y="0"/>
                </a:moveTo>
                <a:lnTo>
                  <a:pt x="0" y="0"/>
                </a:lnTo>
                <a:lnTo>
                  <a:pt x="0" y="174438"/>
                </a:lnTo>
                <a:lnTo>
                  <a:pt x="42838" y="174438"/>
                </a:lnTo>
                <a:lnTo>
                  <a:pt x="42838" y="0"/>
                </a:lnTo>
                <a:close/>
              </a:path>
            </a:pathLst>
          </a:custGeom>
          <a:solidFill>
            <a:srgbClr val="DB7462"/>
          </a:solidFill>
        </p:spPr>
        <p:txBody>
          <a:bodyPr wrap="square" lIns="0" tIns="0" rIns="0" bIns="0" rtlCol="0"/>
          <a:lstStyle/>
          <a:p/>
        </p:txBody>
      </p:sp>
      <p:sp>
        <p:nvSpPr>
          <p:cNvPr id="2" name="Text Box 1"/>
          <p:cNvSpPr txBox="1"/>
          <p:nvPr/>
        </p:nvSpPr>
        <p:spPr>
          <a:xfrm>
            <a:off x="0" y="34117"/>
            <a:ext cx="2219960" cy="215444"/>
          </a:xfrm>
          <a:prstGeom prst="rect">
            <a:avLst/>
          </a:prstGeom>
          <a:noFill/>
        </p:spPr>
        <p:txBody>
          <a:bodyPr wrap="square" rtlCol="0">
            <a:spAutoFit/>
          </a:bodyPr>
          <a:lstStyle/>
          <a:p>
            <a:pPr algn="ctr"/>
            <a:r>
              <a:rPr lang="en-US" sz="800" dirty="0">
                <a:solidFill>
                  <a:schemeClr val="accent6"/>
                </a:solidFill>
                <a:latin typeface="Maiandra GD" panose="020E0502030308020204" charset="0"/>
                <a:cs typeface="Maiandra GD" panose="020E0502030308020204" charset="0"/>
              </a:rPr>
              <a:t>OTHER METHODS WE COULD HAVE USED</a:t>
            </a:r>
            <a:endParaRPr lang="en-US" sz="800" dirty="0">
              <a:solidFill>
                <a:schemeClr val="accent6"/>
              </a:solidFill>
              <a:latin typeface="Maiandra GD" panose="020E0502030308020204" charset="0"/>
              <a:cs typeface="Maiandra GD" panose="020E0502030308020204" charset="0"/>
            </a:endParaRPr>
          </a:p>
        </p:txBody>
      </p:sp>
      <p:sp>
        <p:nvSpPr>
          <p:cNvPr id="3" name="Text Box 2"/>
          <p:cNvSpPr txBox="1"/>
          <p:nvPr/>
        </p:nvSpPr>
        <p:spPr>
          <a:xfrm>
            <a:off x="98601" y="257810"/>
            <a:ext cx="2082165" cy="892552"/>
          </a:xfrm>
          <a:prstGeom prst="rect">
            <a:avLst/>
          </a:prstGeom>
          <a:noFill/>
        </p:spPr>
        <p:txBody>
          <a:bodyPr wrap="square" rtlCol="0">
            <a:spAutoFit/>
          </a:bodyPr>
          <a:lstStyle/>
          <a:p>
            <a:r>
              <a:rPr lang="en-US" sz="700" dirty="0">
                <a:latin typeface="Garamond" panose="02020404030301010803" charset="0"/>
                <a:cs typeface="Garamond" panose="02020404030301010803" charset="0"/>
              </a:rPr>
              <a:t>1. Capacitance sensors</a:t>
            </a:r>
            <a:endParaRPr lang="en-US" sz="700" dirty="0">
              <a:latin typeface="Garamond" panose="02020404030301010803" charset="0"/>
              <a:cs typeface="Garamond" panose="02020404030301010803" charset="0"/>
            </a:endParaRPr>
          </a:p>
          <a:p>
            <a:r>
              <a:rPr lang="en-US" sz="700" dirty="0">
                <a:latin typeface="Garamond" panose="02020404030301010803" charset="0"/>
                <a:cs typeface="Garamond" panose="02020404030301010803" charset="0"/>
              </a:rPr>
              <a:t>2. Optical sensors</a:t>
            </a:r>
            <a:endParaRPr lang="en-US" sz="700" dirty="0">
              <a:latin typeface="Garamond" panose="02020404030301010803" charset="0"/>
              <a:cs typeface="Garamond" panose="02020404030301010803" charset="0"/>
            </a:endParaRPr>
          </a:p>
          <a:p>
            <a:r>
              <a:rPr lang="en-US" sz="700" dirty="0">
                <a:latin typeface="Garamond" panose="02020404030301010803" charset="0"/>
                <a:cs typeface="Garamond" panose="02020404030301010803" charset="0"/>
              </a:rPr>
              <a:t>3. Float sensors</a:t>
            </a:r>
            <a:endParaRPr lang="en-US" sz="700" dirty="0">
              <a:latin typeface="Garamond" panose="02020404030301010803" charset="0"/>
              <a:cs typeface="Garamond" panose="02020404030301010803" charset="0"/>
            </a:endParaRPr>
          </a:p>
          <a:p>
            <a:r>
              <a:rPr lang="en-US" sz="700" dirty="0">
                <a:latin typeface="Garamond" panose="02020404030301010803" charset="0"/>
                <a:cs typeface="Garamond" panose="02020404030301010803" charset="0"/>
              </a:rPr>
              <a:t>4. Pressure sensors</a:t>
            </a:r>
            <a:endParaRPr lang="en-US" sz="700" dirty="0">
              <a:latin typeface="Garamond" panose="02020404030301010803" charset="0"/>
              <a:cs typeface="Garamond" panose="02020404030301010803" charset="0"/>
            </a:endParaRPr>
          </a:p>
          <a:p>
            <a:r>
              <a:rPr lang="en-US" sz="700" dirty="0">
                <a:latin typeface="Garamond" panose="02020404030301010803" charset="0"/>
                <a:cs typeface="Garamond" panose="02020404030301010803" charset="0"/>
              </a:rPr>
              <a:t>5. Conductive sensors</a:t>
            </a:r>
            <a:endParaRPr lang="en-US" sz="700" dirty="0">
              <a:latin typeface="Garamond" panose="02020404030301010803" charset="0"/>
              <a:cs typeface="Garamond" panose="02020404030301010803" charset="0"/>
            </a:endParaRPr>
          </a:p>
          <a:p>
            <a:endParaRPr lang="en-US" sz="300" dirty="0">
              <a:latin typeface="Garamond" panose="02020404030301010803" charset="0"/>
              <a:cs typeface="Garamond" panose="02020404030301010803" charset="0"/>
            </a:endParaRPr>
          </a:p>
          <a:p>
            <a:r>
              <a:rPr lang="en-US" sz="700" dirty="0">
                <a:latin typeface="Garamond" panose="02020404030301010803" charset="0"/>
                <a:cs typeface="Garamond" panose="02020404030301010803" charset="0"/>
              </a:rPr>
              <a:t>These were not utilized either because of high costs or high lead times</a:t>
            </a:r>
            <a:r>
              <a:rPr lang="en-US" sz="500" dirty="0">
                <a:latin typeface="Garamond" panose="02020404030301010803" charset="0"/>
                <a:cs typeface="Garamond" panose="02020404030301010803" charset="0"/>
              </a:rPr>
              <a:t>. </a:t>
            </a:r>
            <a:endParaRPr lang="en-US" sz="500" dirty="0">
              <a:latin typeface="Garamond" panose="02020404030301010803" charset="0"/>
              <a:cs typeface="Garamond" panose="02020404030301010803"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5"/>
          <p:cNvSpPr/>
          <p:nvPr/>
        </p:nvSpPr>
        <p:spPr>
          <a:xfrm>
            <a:off x="2214" y="0"/>
            <a:ext cx="43180" cy="463550"/>
          </a:xfrm>
          <a:custGeom>
            <a:avLst/>
            <a:gdLst/>
            <a:ahLst/>
            <a:cxnLst/>
            <a:rect l="l" t="t" r="r" b="b"/>
            <a:pathLst>
              <a:path w="43180" h="463550">
                <a:moveTo>
                  <a:pt x="42826" y="0"/>
                </a:moveTo>
                <a:lnTo>
                  <a:pt x="0" y="0"/>
                </a:lnTo>
                <a:lnTo>
                  <a:pt x="0" y="463463"/>
                </a:lnTo>
                <a:lnTo>
                  <a:pt x="42826" y="463463"/>
                </a:lnTo>
                <a:lnTo>
                  <a:pt x="42826" y="0"/>
                </a:lnTo>
                <a:close/>
              </a:path>
            </a:pathLst>
          </a:custGeom>
          <a:solidFill>
            <a:srgbClr val="DB7462"/>
          </a:solidFill>
        </p:spPr>
        <p:txBody>
          <a:bodyPr wrap="square" lIns="0" tIns="0" rIns="0" bIns="0" rtlCol="0"/>
          <a:lstStyle/>
          <a:p/>
        </p:txBody>
      </p:sp>
      <p:sp>
        <p:nvSpPr>
          <p:cNvPr id="2" name="object 2"/>
          <p:cNvSpPr/>
          <p:nvPr/>
        </p:nvSpPr>
        <p:spPr>
          <a:xfrm>
            <a:off x="2183321" y="842808"/>
            <a:ext cx="43180" cy="407034"/>
          </a:xfrm>
          <a:custGeom>
            <a:avLst/>
            <a:gdLst/>
            <a:ahLst/>
            <a:cxnLst/>
            <a:rect l="l" t="t" r="r" b="b"/>
            <a:pathLst>
              <a:path w="43180" h="407034">
                <a:moveTo>
                  <a:pt x="42838" y="0"/>
                </a:moveTo>
                <a:lnTo>
                  <a:pt x="0" y="0"/>
                </a:lnTo>
                <a:lnTo>
                  <a:pt x="0" y="406621"/>
                </a:lnTo>
                <a:lnTo>
                  <a:pt x="42838" y="406621"/>
                </a:lnTo>
                <a:lnTo>
                  <a:pt x="42838" y="0"/>
                </a:lnTo>
                <a:close/>
              </a:path>
            </a:pathLst>
          </a:custGeom>
          <a:solidFill>
            <a:srgbClr val="DB7462"/>
          </a:solidFill>
        </p:spPr>
        <p:txBody>
          <a:bodyPr wrap="square" lIns="0" tIns="0" rIns="0" bIns="0" rtlCol="0"/>
          <a:lstStyle/>
          <a:p/>
        </p:txBody>
      </p:sp>
      <p:sp>
        <p:nvSpPr>
          <p:cNvPr id="3" name="object 3"/>
          <p:cNvSpPr/>
          <p:nvPr/>
        </p:nvSpPr>
        <p:spPr>
          <a:xfrm>
            <a:off x="1071" y="0"/>
            <a:ext cx="1611630" cy="43180"/>
          </a:xfrm>
          <a:custGeom>
            <a:avLst/>
            <a:gdLst/>
            <a:ahLst/>
            <a:cxnLst/>
            <a:rect l="l" t="t" r="r" b="b"/>
            <a:pathLst>
              <a:path w="1611630" h="43180">
                <a:moveTo>
                  <a:pt x="1611130" y="0"/>
                </a:moveTo>
                <a:lnTo>
                  <a:pt x="0" y="0"/>
                </a:lnTo>
                <a:lnTo>
                  <a:pt x="0" y="42838"/>
                </a:lnTo>
                <a:lnTo>
                  <a:pt x="1611130" y="42838"/>
                </a:lnTo>
                <a:lnTo>
                  <a:pt x="1611130" y="0"/>
                </a:lnTo>
                <a:close/>
              </a:path>
            </a:pathLst>
          </a:custGeom>
          <a:solidFill>
            <a:srgbClr val="DB7462"/>
          </a:solidFill>
        </p:spPr>
        <p:txBody>
          <a:bodyPr wrap="square" lIns="0" tIns="0" rIns="0" bIns="0" rtlCol="0"/>
          <a:lstStyle/>
          <a:p/>
        </p:txBody>
      </p:sp>
      <p:sp>
        <p:nvSpPr>
          <p:cNvPr id="6" name="Text Box 5"/>
          <p:cNvSpPr txBox="1"/>
          <p:nvPr/>
        </p:nvSpPr>
        <p:spPr>
          <a:xfrm>
            <a:off x="53340" y="92710"/>
            <a:ext cx="2181860" cy="213995"/>
          </a:xfrm>
          <a:prstGeom prst="rect">
            <a:avLst/>
          </a:prstGeom>
          <a:noFill/>
        </p:spPr>
        <p:txBody>
          <a:bodyPr wrap="square" rtlCol="0">
            <a:spAutoFit/>
          </a:bodyPr>
          <a:lstStyle/>
          <a:p>
            <a:pPr algn="ctr"/>
            <a:r>
              <a:rPr lang="en-US" sz="800">
                <a:solidFill>
                  <a:schemeClr val="accent6"/>
                </a:solidFill>
                <a:latin typeface="Maiandra GD" panose="020E0502030308020204" charset="0"/>
                <a:cs typeface="Maiandra GD" panose="020E0502030308020204" charset="0"/>
              </a:rPr>
              <a:t>DEVELOPED SYSTEM</a:t>
            </a:r>
            <a:endParaRPr lang="en-US" sz="800">
              <a:solidFill>
                <a:schemeClr val="accent6"/>
              </a:solidFill>
              <a:latin typeface="Maiandra GD" panose="020E0502030308020204" charset="0"/>
              <a:cs typeface="Maiandra GD" panose="020E0502030308020204" charset="0"/>
            </a:endParaRPr>
          </a:p>
        </p:txBody>
      </p:sp>
      <p:sp>
        <p:nvSpPr>
          <p:cNvPr id="7" name="Text Box 6"/>
          <p:cNvSpPr txBox="1"/>
          <p:nvPr/>
        </p:nvSpPr>
        <p:spPr>
          <a:xfrm>
            <a:off x="74731" y="324802"/>
            <a:ext cx="1464310" cy="183515"/>
          </a:xfrm>
          <a:prstGeom prst="rect">
            <a:avLst/>
          </a:prstGeom>
          <a:noFill/>
        </p:spPr>
        <p:txBody>
          <a:bodyPr wrap="square" rtlCol="0">
            <a:spAutoFit/>
          </a:bodyPr>
          <a:lstStyle/>
          <a:p>
            <a:r>
              <a:rPr lang="en-US" sz="600" b="1" dirty="0">
                <a:latin typeface="Garamond" panose="02020404030301010803" charset="0"/>
                <a:cs typeface="Garamond" panose="02020404030301010803" charset="0"/>
              </a:rPr>
              <a:t>Fuel Quantity measurement device</a:t>
            </a:r>
            <a:endParaRPr lang="en-US" sz="600" b="1" dirty="0">
              <a:latin typeface="Garamond" panose="02020404030301010803" charset="0"/>
              <a:cs typeface="Garamond" panose="02020404030301010803" charset="0"/>
            </a:endParaRPr>
          </a:p>
        </p:txBody>
      </p:sp>
      <p:sp>
        <p:nvSpPr>
          <p:cNvPr id="10" name="Text Box 9"/>
          <p:cNvSpPr txBox="1"/>
          <p:nvPr/>
        </p:nvSpPr>
        <p:spPr>
          <a:xfrm>
            <a:off x="50800" y="553085"/>
            <a:ext cx="2044700" cy="460375"/>
          </a:xfrm>
          <a:prstGeom prst="rect">
            <a:avLst/>
          </a:prstGeom>
          <a:noFill/>
        </p:spPr>
        <p:txBody>
          <a:bodyPr wrap="square" rtlCol="0">
            <a:spAutoFit/>
          </a:bodyPr>
          <a:lstStyle/>
          <a:p>
            <a:r>
              <a:rPr lang="en-US" sz="600">
                <a:latin typeface="Garamond" panose="02020404030301010803" charset="0"/>
                <a:cs typeface="Garamond" panose="02020404030301010803" charset="0"/>
              </a:rPr>
              <a:t>We have not made any major changes in the fuel quantity measurement system. The only notable change was adding a switch for switching the system on / off which is connected to a battery for effective power management.</a:t>
            </a:r>
            <a:endParaRPr lang="en-US" sz="600">
              <a:latin typeface="Garamond" panose="02020404030301010803" charset="0"/>
              <a:cs typeface="Garamond" panose="02020404030301010803"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6">
            <a:alpha val="84000"/>
          </a:schemeClr>
        </a:solidFill>
        <a:effectLst/>
      </p:bgPr>
    </p:bg>
    <p:spTree>
      <p:nvGrpSpPr>
        <p:cNvPr id="1" name=""/>
        <p:cNvGrpSpPr/>
        <p:nvPr/>
      </p:nvGrpSpPr>
      <p:grpSpPr>
        <a:xfrm>
          <a:off x="0" y="0"/>
          <a:ext cx="0" cy="0"/>
          <a:chOff x="0" y="0"/>
          <a:chExt cx="0" cy="0"/>
        </a:xfrm>
      </p:grpSpPr>
      <p:sp>
        <p:nvSpPr>
          <p:cNvPr id="2" name="object 2"/>
          <p:cNvSpPr/>
          <p:nvPr/>
        </p:nvSpPr>
        <p:spPr>
          <a:xfrm>
            <a:off x="2183321" y="842808"/>
            <a:ext cx="43180" cy="407034"/>
          </a:xfrm>
          <a:custGeom>
            <a:avLst/>
            <a:gdLst/>
            <a:ahLst/>
            <a:cxnLst/>
            <a:rect l="l" t="t" r="r" b="b"/>
            <a:pathLst>
              <a:path w="43180" h="407034">
                <a:moveTo>
                  <a:pt x="42838" y="0"/>
                </a:moveTo>
                <a:lnTo>
                  <a:pt x="0" y="0"/>
                </a:lnTo>
                <a:lnTo>
                  <a:pt x="0" y="406621"/>
                </a:lnTo>
                <a:lnTo>
                  <a:pt x="42838" y="406621"/>
                </a:lnTo>
                <a:lnTo>
                  <a:pt x="42838" y="0"/>
                </a:lnTo>
                <a:close/>
              </a:path>
            </a:pathLst>
          </a:custGeom>
          <a:solidFill>
            <a:srgbClr val="DB7462"/>
          </a:solidFill>
        </p:spPr>
        <p:txBody>
          <a:bodyPr wrap="square" lIns="0" tIns="0" rIns="0" bIns="0" rtlCol="0"/>
          <a:lstStyle/>
          <a:p/>
        </p:txBody>
      </p:sp>
      <p:sp>
        <p:nvSpPr>
          <p:cNvPr id="3" name="object 3"/>
          <p:cNvSpPr/>
          <p:nvPr/>
        </p:nvSpPr>
        <p:spPr>
          <a:xfrm>
            <a:off x="1071" y="0"/>
            <a:ext cx="1611630" cy="43180"/>
          </a:xfrm>
          <a:custGeom>
            <a:avLst/>
            <a:gdLst/>
            <a:ahLst/>
            <a:cxnLst/>
            <a:rect l="l" t="t" r="r" b="b"/>
            <a:pathLst>
              <a:path w="1611630" h="43180">
                <a:moveTo>
                  <a:pt x="1611130" y="0"/>
                </a:moveTo>
                <a:lnTo>
                  <a:pt x="0" y="0"/>
                </a:lnTo>
                <a:lnTo>
                  <a:pt x="0" y="42838"/>
                </a:lnTo>
                <a:lnTo>
                  <a:pt x="1611130" y="42838"/>
                </a:lnTo>
                <a:lnTo>
                  <a:pt x="1611130" y="0"/>
                </a:lnTo>
                <a:close/>
              </a:path>
            </a:pathLst>
          </a:custGeom>
          <a:solidFill>
            <a:srgbClr val="DB7462"/>
          </a:solidFill>
        </p:spPr>
        <p:txBody>
          <a:bodyPr wrap="square" lIns="0" tIns="0" rIns="0" bIns="0" rtlCol="0"/>
          <a:lstStyle/>
          <a:p/>
        </p:txBody>
      </p:sp>
      <p:sp>
        <p:nvSpPr>
          <p:cNvPr id="8" name="object 5"/>
          <p:cNvSpPr/>
          <p:nvPr/>
        </p:nvSpPr>
        <p:spPr>
          <a:xfrm>
            <a:off x="2214" y="0"/>
            <a:ext cx="43180" cy="463550"/>
          </a:xfrm>
          <a:custGeom>
            <a:avLst/>
            <a:gdLst/>
            <a:ahLst/>
            <a:cxnLst/>
            <a:rect l="l" t="t" r="r" b="b"/>
            <a:pathLst>
              <a:path w="43180" h="463550">
                <a:moveTo>
                  <a:pt x="42826" y="0"/>
                </a:moveTo>
                <a:lnTo>
                  <a:pt x="0" y="0"/>
                </a:lnTo>
                <a:lnTo>
                  <a:pt x="0" y="463463"/>
                </a:lnTo>
                <a:lnTo>
                  <a:pt x="42826" y="463463"/>
                </a:lnTo>
                <a:lnTo>
                  <a:pt x="42826" y="0"/>
                </a:lnTo>
                <a:close/>
              </a:path>
            </a:pathLst>
          </a:custGeom>
          <a:solidFill>
            <a:srgbClr val="DB7462"/>
          </a:solidFill>
        </p:spPr>
        <p:txBody>
          <a:bodyPr wrap="square" lIns="0" tIns="0" rIns="0" bIns="0" rtlCol="0"/>
          <a:lstStyle/>
          <a:p/>
        </p:txBody>
      </p:sp>
      <p:pic>
        <p:nvPicPr>
          <p:cNvPr id="1638288344" name="Picture 2"/>
          <p:cNvPicPr>
            <a:picLocks noGrp="1" noChangeAspect="1" noChangeArrowheads="1"/>
          </p:cNvPicPr>
          <p:nvPr>
            <p:ph sz="half" idx="2"/>
          </p:nvPr>
        </p:nvPicPr>
        <p:blipFill>
          <a:blip r:embed="rId1"/>
          <a:srcRect/>
          <a:stretch>
            <a:fillRect/>
          </a:stretch>
        </p:blipFill>
        <p:spPr>
          <a:xfrm>
            <a:off x="355600" y="95885"/>
            <a:ext cx="1628775" cy="998855"/>
          </a:xfrm>
          <a:prstGeom prst="rect">
            <a:avLst/>
          </a:prstGeom>
          <a:noFill/>
          <a:ln>
            <a:noFill/>
          </a:ln>
        </p:spPr>
      </p:pic>
      <p:sp>
        <p:nvSpPr>
          <p:cNvPr id="6" name="Text Box 5"/>
          <p:cNvSpPr txBox="1"/>
          <p:nvPr/>
        </p:nvSpPr>
        <p:spPr>
          <a:xfrm>
            <a:off x="8255" y="1086485"/>
            <a:ext cx="2217420" cy="168275"/>
          </a:xfrm>
          <a:prstGeom prst="rect">
            <a:avLst/>
          </a:prstGeom>
          <a:noFill/>
        </p:spPr>
        <p:txBody>
          <a:bodyPr wrap="square" rtlCol="0">
            <a:spAutoFit/>
          </a:bodyPr>
          <a:lstStyle/>
          <a:p>
            <a:pPr algn="ctr"/>
            <a:r>
              <a:rPr lang="en-US" sz="500" dirty="0">
                <a:latin typeface="Garamond" panose="02020404030301010803" charset="0"/>
                <a:cs typeface="Garamond" panose="02020404030301010803" charset="0"/>
              </a:rPr>
              <a:t>Circuit diagram : Quantity measurement device</a:t>
            </a:r>
            <a:endParaRPr lang="en-US" sz="500" dirty="0">
              <a:latin typeface="Garamond" panose="02020404030301010803" charset="0"/>
              <a:cs typeface="Garamond" panose="02020404030301010803"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3"/>
          <p:cNvSpPr/>
          <p:nvPr/>
        </p:nvSpPr>
        <p:spPr>
          <a:xfrm>
            <a:off x="1071" y="0"/>
            <a:ext cx="1611630" cy="43180"/>
          </a:xfrm>
          <a:custGeom>
            <a:avLst/>
            <a:gdLst/>
            <a:ahLst/>
            <a:cxnLst/>
            <a:rect l="l" t="t" r="r" b="b"/>
            <a:pathLst>
              <a:path w="1611630" h="43180">
                <a:moveTo>
                  <a:pt x="1611130" y="0"/>
                </a:moveTo>
                <a:lnTo>
                  <a:pt x="0" y="0"/>
                </a:lnTo>
                <a:lnTo>
                  <a:pt x="0" y="42838"/>
                </a:lnTo>
                <a:lnTo>
                  <a:pt x="1611130" y="42838"/>
                </a:lnTo>
                <a:lnTo>
                  <a:pt x="1611130" y="0"/>
                </a:lnTo>
                <a:close/>
              </a:path>
            </a:pathLst>
          </a:custGeom>
          <a:solidFill>
            <a:srgbClr val="DB7462"/>
          </a:solidFill>
        </p:spPr>
        <p:txBody>
          <a:bodyPr wrap="square" lIns="0" tIns="0" rIns="0" bIns="0" rtlCol="0"/>
          <a:lstStyle/>
          <a:p/>
        </p:txBody>
      </p:sp>
      <p:sp>
        <p:nvSpPr>
          <p:cNvPr id="8" name="object 5"/>
          <p:cNvSpPr/>
          <p:nvPr/>
        </p:nvSpPr>
        <p:spPr>
          <a:xfrm>
            <a:off x="2214" y="0"/>
            <a:ext cx="43180" cy="463550"/>
          </a:xfrm>
          <a:custGeom>
            <a:avLst/>
            <a:gdLst/>
            <a:ahLst/>
            <a:cxnLst/>
            <a:rect l="l" t="t" r="r" b="b"/>
            <a:pathLst>
              <a:path w="43180" h="463550">
                <a:moveTo>
                  <a:pt x="42826" y="0"/>
                </a:moveTo>
                <a:lnTo>
                  <a:pt x="0" y="0"/>
                </a:lnTo>
                <a:lnTo>
                  <a:pt x="0" y="463463"/>
                </a:lnTo>
                <a:lnTo>
                  <a:pt x="42826" y="463463"/>
                </a:lnTo>
                <a:lnTo>
                  <a:pt x="42826" y="0"/>
                </a:lnTo>
                <a:close/>
              </a:path>
            </a:pathLst>
          </a:custGeom>
          <a:solidFill>
            <a:srgbClr val="DB7462"/>
          </a:solidFill>
        </p:spPr>
        <p:txBody>
          <a:bodyPr wrap="square" lIns="0" tIns="0" rIns="0" bIns="0" rtlCol="0"/>
          <a:lstStyle/>
          <a:p/>
        </p:txBody>
      </p:sp>
      <p:pic>
        <p:nvPicPr>
          <p:cNvPr id="47" name="Picture 47" descr="WhatsApp Image 2024-03-30 at 8.48.17 PM"/>
          <p:cNvPicPr>
            <a:picLocks noGrp="1" noChangeAspect="1"/>
          </p:cNvPicPr>
          <p:nvPr>
            <p:ph sz="half" idx="2"/>
          </p:nvPr>
        </p:nvPicPr>
        <p:blipFill>
          <a:blip r:embed="rId1"/>
          <a:srcRect l="14578" t="12780" r="12113" b="17731"/>
          <a:stretch>
            <a:fillRect/>
          </a:stretch>
        </p:blipFill>
        <p:spPr>
          <a:xfrm>
            <a:off x="363855" y="58420"/>
            <a:ext cx="683895" cy="1198880"/>
          </a:xfrm>
          <a:prstGeom prst="rect">
            <a:avLst/>
          </a:prstGeom>
        </p:spPr>
      </p:pic>
      <p:sp>
        <p:nvSpPr>
          <p:cNvPr id="17" name="Text Box 16"/>
          <p:cNvSpPr txBox="1"/>
          <p:nvPr/>
        </p:nvSpPr>
        <p:spPr>
          <a:xfrm>
            <a:off x="1117600" y="171450"/>
            <a:ext cx="1038225" cy="775970"/>
          </a:xfrm>
          <a:prstGeom prst="rect">
            <a:avLst/>
          </a:prstGeom>
          <a:noFill/>
        </p:spPr>
        <p:txBody>
          <a:bodyPr wrap="square" rtlCol="0">
            <a:noAutofit/>
          </a:bodyPr>
          <a:lstStyle/>
          <a:p>
            <a:r>
              <a:rPr lang="en-US" sz="800" dirty="0">
                <a:solidFill>
                  <a:schemeClr val="accent6"/>
                </a:solidFill>
                <a:latin typeface="Garamond" panose="02020404030301010803" charset="0"/>
                <a:cs typeface="Garamond" panose="02020404030301010803" charset="0"/>
              </a:rPr>
              <a:t>Developed system:</a:t>
            </a:r>
            <a:r>
              <a:rPr lang="en-US" sz="800" dirty="0">
                <a:latin typeface="Garamond" panose="02020404030301010803" charset="0"/>
                <a:cs typeface="Garamond" panose="02020404030301010803" charset="0"/>
              </a:rPr>
              <a:t> Fuel Quantity measurement device</a:t>
            </a:r>
            <a:endParaRPr lang="en-US" sz="800" dirty="0">
              <a:latin typeface="Garamond" panose="02020404030301010803" charset="0"/>
              <a:cs typeface="Garamond" panose="02020404030301010803"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5"/>
          <p:cNvSpPr/>
          <p:nvPr/>
        </p:nvSpPr>
        <p:spPr>
          <a:xfrm>
            <a:off x="2214" y="0"/>
            <a:ext cx="43180" cy="463550"/>
          </a:xfrm>
          <a:custGeom>
            <a:avLst/>
            <a:gdLst/>
            <a:ahLst/>
            <a:cxnLst/>
            <a:rect l="l" t="t" r="r" b="b"/>
            <a:pathLst>
              <a:path w="43180" h="463550">
                <a:moveTo>
                  <a:pt x="42826" y="0"/>
                </a:moveTo>
                <a:lnTo>
                  <a:pt x="0" y="0"/>
                </a:lnTo>
                <a:lnTo>
                  <a:pt x="0" y="463463"/>
                </a:lnTo>
                <a:lnTo>
                  <a:pt x="42826" y="463463"/>
                </a:lnTo>
                <a:lnTo>
                  <a:pt x="42826" y="0"/>
                </a:lnTo>
                <a:close/>
              </a:path>
            </a:pathLst>
          </a:custGeom>
          <a:solidFill>
            <a:srgbClr val="DB7462"/>
          </a:solidFill>
        </p:spPr>
        <p:txBody>
          <a:bodyPr wrap="square" lIns="0" tIns="0" rIns="0" bIns="0" rtlCol="0"/>
          <a:lstStyle/>
          <a:p/>
        </p:txBody>
      </p:sp>
      <p:sp>
        <p:nvSpPr>
          <p:cNvPr id="2" name="object 2"/>
          <p:cNvSpPr/>
          <p:nvPr/>
        </p:nvSpPr>
        <p:spPr>
          <a:xfrm>
            <a:off x="2183321" y="842808"/>
            <a:ext cx="43180" cy="407034"/>
          </a:xfrm>
          <a:custGeom>
            <a:avLst/>
            <a:gdLst/>
            <a:ahLst/>
            <a:cxnLst/>
            <a:rect l="l" t="t" r="r" b="b"/>
            <a:pathLst>
              <a:path w="43180" h="407034">
                <a:moveTo>
                  <a:pt x="42838" y="0"/>
                </a:moveTo>
                <a:lnTo>
                  <a:pt x="0" y="0"/>
                </a:lnTo>
                <a:lnTo>
                  <a:pt x="0" y="406621"/>
                </a:lnTo>
                <a:lnTo>
                  <a:pt x="42838" y="406621"/>
                </a:lnTo>
                <a:lnTo>
                  <a:pt x="42838" y="0"/>
                </a:lnTo>
                <a:close/>
              </a:path>
            </a:pathLst>
          </a:custGeom>
          <a:solidFill>
            <a:srgbClr val="DB7462"/>
          </a:solidFill>
        </p:spPr>
        <p:txBody>
          <a:bodyPr wrap="square" lIns="0" tIns="0" rIns="0" bIns="0" rtlCol="0"/>
          <a:lstStyle/>
          <a:p/>
        </p:txBody>
      </p:sp>
      <p:sp>
        <p:nvSpPr>
          <p:cNvPr id="3" name="object 3"/>
          <p:cNvSpPr/>
          <p:nvPr/>
        </p:nvSpPr>
        <p:spPr>
          <a:xfrm>
            <a:off x="1071" y="0"/>
            <a:ext cx="1611630" cy="43180"/>
          </a:xfrm>
          <a:custGeom>
            <a:avLst/>
            <a:gdLst/>
            <a:ahLst/>
            <a:cxnLst/>
            <a:rect l="l" t="t" r="r" b="b"/>
            <a:pathLst>
              <a:path w="1611630" h="43180">
                <a:moveTo>
                  <a:pt x="1611130" y="0"/>
                </a:moveTo>
                <a:lnTo>
                  <a:pt x="0" y="0"/>
                </a:lnTo>
                <a:lnTo>
                  <a:pt x="0" y="42838"/>
                </a:lnTo>
                <a:lnTo>
                  <a:pt x="1611130" y="42838"/>
                </a:lnTo>
                <a:lnTo>
                  <a:pt x="1611130" y="0"/>
                </a:lnTo>
                <a:close/>
              </a:path>
            </a:pathLst>
          </a:custGeom>
          <a:solidFill>
            <a:srgbClr val="DB7462"/>
          </a:solidFill>
        </p:spPr>
        <p:txBody>
          <a:bodyPr wrap="square" lIns="0" tIns="0" rIns="0" bIns="0" rtlCol="0"/>
          <a:lstStyle/>
          <a:p/>
        </p:txBody>
      </p:sp>
      <p:sp>
        <p:nvSpPr>
          <p:cNvPr id="6" name="Text Box 5"/>
          <p:cNvSpPr txBox="1"/>
          <p:nvPr/>
        </p:nvSpPr>
        <p:spPr>
          <a:xfrm>
            <a:off x="53340" y="54610"/>
            <a:ext cx="2181860" cy="213995"/>
          </a:xfrm>
          <a:prstGeom prst="rect">
            <a:avLst/>
          </a:prstGeom>
          <a:noFill/>
        </p:spPr>
        <p:txBody>
          <a:bodyPr wrap="square" rtlCol="0">
            <a:spAutoFit/>
          </a:bodyPr>
          <a:lstStyle/>
          <a:p>
            <a:pPr algn="ctr"/>
            <a:r>
              <a:rPr lang="en-US" sz="800" dirty="0">
                <a:solidFill>
                  <a:schemeClr val="accent6"/>
                </a:solidFill>
                <a:latin typeface="Maiandra GD" panose="020E0502030308020204" charset="0"/>
                <a:cs typeface="Maiandra GD" panose="020E0502030308020204" charset="0"/>
              </a:rPr>
              <a:t>DEVELOPED SYSTEM</a:t>
            </a:r>
            <a:endParaRPr lang="en-US" sz="800" dirty="0">
              <a:solidFill>
                <a:schemeClr val="accent6"/>
              </a:solidFill>
              <a:latin typeface="Maiandra GD" panose="020E0502030308020204" charset="0"/>
              <a:cs typeface="Maiandra GD" panose="020E0502030308020204" charset="0"/>
            </a:endParaRPr>
          </a:p>
        </p:txBody>
      </p:sp>
      <p:sp>
        <p:nvSpPr>
          <p:cNvPr id="7" name="Text Box 6"/>
          <p:cNvSpPr txBox="1"/>
          <p:nvPr/>
        </p:nvSpPr>
        <p:spPr>
          <a:xfrm>
            <a:off x="96892" y="231775"/>
            <a:ext cx="1464310" cy="183515"/>
          </a:xfrm>
          <a:prstGeom prst="rect">
            <a:avLst/>
          </a:prstGeom>
          <a:noFill/>
        </p:spPr>
        <p:txBody>
          <a:bodyPr wrap="square" rtlCol="0">
            <a:spAutoFit/>
          </a:bodyPr>
          <a:lstStyle/>
          <a:p>
            <a:r>
              <a:rPr lang="en-US" sz="600" b="1" dirty="0">
                <a:latin typeface="Garamond" panose="02020404030301010803" charset="0"/>
                <a:cs typeface="Garamond" panose="02020404030301010803" charset="0"/>
              </a:rPr>
              <a:t>Fuel Quality measurement device</a:t>
            </a:r>
            <a:endParaRPr lang="en-US" sz="600" b="1" dirty="0">
              <a:latin typeface="Garamond" panose="02020404030301010803" charset="0"/>
              <a:cs typeface="Garamond" panose="02020404030301010803" charset="0"/>
            </a:endParaRPr>
          </a:p>
        </p:txBody>
      </p:sp>
      <p:sp>
        <p:nvSpPr>
          <p:cNvPr id="10" name="Text Box 9"/>
          <p:cNvSpPr txBox="1"/>
          <p:nvPr/>
        </p:nvSpPr>
        <p:spPr>
          <a:xfrm>
            <a:off x="53340" y="400050"/>
            <a:ext cx="2044700" cy="737235"/>
          </a:xfrm>
          <a:prstGeom prst="rect">
            <a:avLst/>
          </a:prstGeom>
          <a:noFill/>
        </p:spPr>
        <p:txBody>
          <a:bodyPr wrap="square" rtlCol="0">
            <a:spAutoFit/>
          </a:bodyPr>
          <a:lstStyle/>
          <a:p>
            <a:r>
              <a:rPr lang="en-US" sz="600" dirty="0">
                <a:latin typeface="Garamond" panose="02020404030301010803" charset="0"/>
                <a:cs typeface="Garamond" panose="02020404030301010803" charset="0"/>
              </a:rPr>
              <a:t>Due to ultrasonic sensor not functioning as per our requirements, we removed that from our circuit and added a new button which will update the volume to be calculated for density by 100ml at every press. A buzzer has also been attached which will ring if the density of petrol is in its acceptable range of 720-770kg/m</a:t>
            </a:r>
            <a:r>
              <a:rPr lang="en-US" sz="600" baseline="30000" dirty="0">
                <a:latin typeface="Garamond" panose="02020404030301010803" charset="0"/>
                <a:cs typeface="Garamond" panose="02020404030301010803" charset="0"/>
              </a:rPr>
              <a:t>3 </a:t>
            </a:r>
            <a:r>
              <a:rPr lang="en-US" sz="600" dirty="0">
                <a:latin typeface="Garamond" panose="02020404030301010803" charset="0"/>
                <a:cs typeface="Garamond" panose="02020404030301010803" charset="0"/>
              </a:rPr>
              <a:t>. A Battery is also connected to the system for power along with a switch.</a:t>
            </a:r>
            <a:endParaRPr lang="en-US" sz="600" dirty="0">
              <a:latin typeface="Garamond" panose="02020404030301010803" charset="0"/>
              <a:cs typeface="Garamond" panose="02020404030301010803"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accent6">
            <a:alpha val="82000"/>
          </a:schemeClr>
        </a:solidFill>
        <a:effectLst/>
      </p:bgPr>
    </p:bg>
    <p:spTree>
      <p:nvGrpSpPr>
        <p:cNvPr id="1" name=""/>
        <p:cNvGrpSpPr/>
        <p:nvPr/>
      </p:nvGrpSpPr>
      <p:grpSpPr>
        <a:xfrm>
          <a:off x="0" y="0"/>
          <a:ext cx="0" cy="0"/>
          <a:chOff x="0" y="0"/>
          <a:chExt cx="0" cy="0"/>
        </a:xfrm>
      </p:grpSpPr>
      <p:sp>
        <p:nvSpPr>
          <p:cNvPr id="6" name="object 2"/>
          <p:cNvSpPr/>
          <p:nvPr/>
        </p:nvSpPr>
        <p:spPr>
          <a:xfrm>
            <a:off x="2183321" y="842808"/>
            <a:ext cx="43180" cy="407034"/>
          </a:xfrm>
          <a:custGeom>
            <a:avLst/>
            <a:gdLst/>
            <a:ahLst/>
            <a:cxnLst/>
            <a:rect l="l" t="t" r="r" b="b"/>
            <a:pathLst>
              <a:path w="43180" h="407034">
                <a:moveTo>
                  <a:pt x="42838" y="0"/>
                </a:moveTo>
                <a:lnTo>
                  <a:pt x="0" y="0"/>
                </a:lnTo>
                <a:lnTo>
                  <a:pt x="0" y="406621"/>
                </a:lnTo>
                <a:lnTo>
                  <a:pt x="42838" y="406621"/>
                </a:lnTo>
                <a:lnTo>
                  <a:pt x="42838" y="0"/>
                </a:lnTo>
                <a:close/>
              </a:path>
            </a:pathLst>
          </a:custGeom>
          <a:solidFill>
            <a:srgbClr val="DB7462"/>
          </a:solidFill>
        </p:spPr>
        <p:txBody>
          <a:bodyPr wrap="square" lIns="0" tIns="0" rIns="0" bIns="0" rtlCol="0"/>
          <a:lstStyle/>
          <a:p/>
        </p:txBody>
      </p:sp>
      <p:sp>
        <p:nvSpPr>
          <p:cNvPr id="7" name="object 3"/>
          <p:cNvSpPr/>
          <p:nvPr/>
        </p:nvSpPr>
        <p:spPr>
          <a:xfrm>
            <a:off x="1071" y="0"/>
            <a:ext cx="1611630" cy="43180"/>
          </a:xfrm>
          <a:custGeom>
            <a:avLst/>
            <a:gdLst/>
            <a:ahLst/>
            <a:cxnLst/>
            <a:rect l="l" t="t" r="r" b="b"/>
            <a:pathLst>
              <a:path w="1611630" h="43180">
                <a:moveTo>
                  <a:pt x="1611130" y="0"/>
                </a:moveTo>
                <a:lnTo>
                  <a:pt x="0" y="0"/>
                </a:lnTo>
                <a:lnTo>
                  <a:pt x="0" y="42838"/>
                </a:lnTo>
                <a:lnTo>
                  <a:pt x="1611130" y="42838"/>
                </a:lnTo>
                <a:lnTo>
                  <a:pt x="1611130" y="0"/>
                </a:lnTo>
                <a:close/>
              </a:path>
            </a:pathLst>
          </a:custGeom>
          <a:solidFill>
            <a:srgbClr val="DB7462"/>
          </a:solidFill>
        </p:spPr>
        <p:txBody>
          <a:bodyPr wrap="square" lIns="0" tIns="0" rIns="0" bIns="0" rtlCol="0"/>
          <a:lstStyle/>
          <a:p/>
        </p:txBody>
      </p:sp>
      <p:sp>
        <p:nvSpPr>
          <p:cNvPr id="8" name="object 5"/>
          <p:cNvSpPr/>
          <p:nvPr/>
        </p:nvSpPr>
        <p:spPr>
          <a:xfrm>
            <a:off x="2214" y="0"/>
            <a:ext cx="43180" cy="463550"/>
          </a:xfrm>
          <a:custGeom>
            <a:avLst/>
            <a:gdLst/>
            <a:ahLst/>
            <a:cxnLst/>
            <a:rect l="l" t="t" r="r" b="b"/>
            <a:pathLst>
              <a:path w="43180" h="463550">
                <a:moveTo>
                  <a:pt x="42826" y="0"/>
                </a:moveTo>
                <a:lnTo>
                  <a:pt x="0" y="0"/>
                </a:lnTo>
                <a:lnTo>
                  <a:pt x="0" y="463463"/>
                </a:lnTo>
                <a:lnTo>
                  <a:pt x="42826" y="463463"/>
                </a:lnTo>
                <a:lnTo>
                  <a:pt x="42826" y="0"/>
                </a:lnTo>
                <a:close/>
              </a:path>
            </a:pathLst>
          </a:custGeom>
          <a:solidFill>
            <a:srgbClr val="DB7462"/>
          </a:solidFill>
        </p:spPr>
        <p:txBody>
          <a:bodyPr wrap="square" lIns="0" tIns="0" rIns="0" bIns="0" rtlCol="0"/>
          <a:lstStyle/>
          <a:p/>
        </p:txBody>
      </p:sp>
      <p:pic>
        <p:nvPicPr>
          <p:cNvPr id="2069864950" name="Picture 1"/>
          <p:cNvPicPr>
            <a:picLocks noGrp="1" noChangeAspect="1" noChangeArrowheads="1"/>
          </p:cNvPicPr>
          <p:nvPr>
            <p:ph sz="half" idx="2"/>
          </p:nvPr>
        </p:nvPicPr>
        <p:blipFill>
          <a:blip r:embed="rId1"/>
          <a:srcRect/>
          <a:stretch>
            <a:fillRect/>
          </a:stretch>
        </p:blipFill>
        <p:spPr>
          <a:xfrm>
            <a:off x="127000" y="248285"/>
            <a:ext cx="1956435" cy="732155"/>
          </a:xfrm>
          <a:prstGeom prst="rect">
            <a:avLst/>
          </a:prstGeom>
          <a:noFill/>
          <a:ln>
            <a:noFill/>
          </a:ln>
        </p:spPr>
      </p:pic>
      <p:sp>
        <p:nvSpPr>
          <p:cNvPr id="11" name="Text Box 10"/>
          <p:cNvSpPr txBox="1"/>
          <p:nvPr/>
        </p:nvSpPr>
        <p:spPr>
          <a:xfrm>
            <a:off x="0" y="1009015"/>
            <a:ext cx="2217420" cy="184666"/>
          </a:xfrm>
          <a:prstGeom prst="rect">
            <a:avLst/>
          </a:prstGeom>
          <a:noFill/>
        </p:spPr>
        <p:txBody>
          <a:bodyPr wrap="square" rtlCol="0">
            <a:spAutoFit/>
          </a:bodyPr>
          <a:lstStyle/>
          <a:p>
            <a:pPr algn="ctr"/>
            <a:r>
              <a:rPr lang="en-US" sz="600" dirty="0">
                <a:latin typeface="Garamond" panose="02020404030301010803" charset="0"/>
                <a:cs typeface="Garamond" panose="02020404030301010803" charset="0"/>
              </a:rPr>
              <a:t>Circuit diagram : Quality measurement device</a:t>
            </a:r>
            <a:endParaRPr lang="en-US" sz="600" dirty="0">
              <a:latin typeface="Garamond" panose="02020404030301010803" charset="0"/>
              <a:cs typeface="Garamond" panose="02020404030301010803"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2"/>
          <p:cNvSpPr/>
          <p:nvPr/>
        </p:nvSpPr>
        <p:spPr>
          <a:xfrm>
            <a:off x="2183321" y="842808"/>
            <a:ext cx="43180" cy="407034"/>
          </a:xfrm>
          <a:custGeom>
            <a:avLst/>
            <a:gdLst/>
            <a:ahLst/>
            <a:cxnLst/>
            <a:rect l="l" t="t" r="r" b="b"/>
            <a:pathLst>
              <a:path w="43180" h="407034">
                <a:moveTo>
                  <a:pt x="42838" y="0"/>
                </a:moveTo>
                <a:lnTo>
                  <a:pt x="0" y="0"/>
                </a:lnTo>
                <a:lnTo>
                  <a:pt x="0" y="406621"/>
                </a:lnTo>
                <a:lnTo>
                  <a:pt x="42838" y="406621"/>
                </a:lnTo>
                <a:lnTo>
                  <a:pt x="42838" y="0"/>
                </a:lnTo>
                <a:close/>
              </a:path>
            </a:pathLst>
          </a:custGeom>
          <a:solidFill>
            <a:srgbClr val="DB7462"/>
          </a:solidFill>
        </p:spPr>
        <p:txBody>
          <a:bodyPr wrap="square" lIns="0" tIns="0" rIns="0" bIns="0" rtlCol="0"/>
          <a:lstStyle/>
          <a:p/>
        </p:txBody>
      </p:sp>
      <p:sp>
        <p:nvSpPr>
          <p:cNvPr id="7" name="object 3"/>
          <p:cNvSpPr/>
          <p:nvPr/>
        </p:nvSpPr>
        <p:spPr>
          <a:xfrm>
            <a:off x="1071" y="0"/>
            <a:ext cx="1611630" cy="43180"/>
          </a:xfrm>
          <a:custGeom>
            <a:avLst/>
            <a:gdLst/>
            <a:ahLst/>
            <a:cxnLst/>
            <a:rect l="l" t="t" r="r" b="b"/>
            <a:pathLst>
              <a:path w="1611630" h="43180">
                <a:moveTo>
                  <a:pt x="1611130" y="0"/>
                </a:moveTo>
                <a:lnTo>
                  <a:pt x="0" y="0"/>
                </a:lnTo>
                <a:lnTo>
                  <a:pt x="0" y="42838"/>
                </a:lnTo>
                <a:lnTo>
                  <a:pt x="1611130" y="42838"/>
                </a:lnTo>
                <a:lnTo>
                  <a:pt x="1611130" y="0"/>
                </a:lnTo>
                <a:close/>
              </a:path>
            </a:pathLst>
          </a:custGeom>
          <a:solidFill>
            <a:srgbClr val="DB7462"/>
          </a:solidFill>
        </p:spPr>
        <p:txBody>
          <a:bodyPr wrap="square" lIns="0" tIns="0" rIns="0" bIns="0" rtlCol="0"/>
          <a:lstStyle/>
          <a:p/>
        </p:txBody>
      </p:sp>
      <p:sp>
        <p:nvSpPr>
          <p:cNvPr id="8" name="object 5"/>
          <p:cNvSpPr/>
          <p:nvPr/>
        </p:nvSpPr>
        <p:spPr>
          <a:xfrm>
            <a:off x="309" y="19050"/>
            <a:ext cx="43180" cy="463550"/>
          </a:xfrm>
          <a:custGeom>
            <a:avLst/>
            <a:gdLst/>
            <a:ahLst/>
            <a:cxnLst/>
            <a:rect l="l" t="t" r="r" b="b"/>
            <a:pathLst>
              <a:path w="43180" h="463550">
                <a:moveTo>
                  <a:pt x="42826" y="0"/>
                </a:moveTo>
                <a:lnTo>
                  <a:pt x="0" y="0"/>
                </a:lnTo>
                <a:lnTo>
                  <a:pt x="0" y="463463"/>
                </a:lnTo>
                <a:lnTo>
                  <a:pt x="42826" y="463463"/>
                </a:lnTo>
                <a:lnTo>
                  <a:pt x="42826" y="0"/>
                </a:lnTo>
                <a:close/>
              </a:path>
            </a:pathLst>
          </a:custGeom>
          <a:solidFill>
            <a:srgbClr val="DB7462"/>
          </a:solidFill>
        </p:spPr>
        <p:txBody>
          <a:bodyPr wrap="square" lIns="0" tIns="0" rIns="0" bIns="0" rtlCol="0"/>
          <a:lstStyle/>
          <a:p/>
        </p:txBody>
      </p:sp>
      <p:pic>
        <p:nvPicPr>
          <p:cNvPr id="48" name="Picture 48" descr="WhatsApp Image 2024-03-14 at 2.45.48 PM"/>
          <p:cNvPicPr>
            <a:picLocks noGrp="1" noChangeAspect="1"/>
          </p:cNvPicPr>
          <p:nvPr>
            <p:ph sz="half" idx="2"/>
          </p:nvPr>
        </p:nvPicPr>
        <p:blipFill>
          <a:blip r:embed="rId1"/>
          <a:srcRect l="8624" r="12205"/>
          <a:stretch>
            <a:fillRect/>
          </a:stretch>
        </p:blipFill>
        <p:spPr>
          <a:xfrm>
            <a:off x="50800" y="204787"/>
            <a:ext cx="1066800" cy="847725"/>
          </a:xfrm>
          <a:prstGeom prst="rect">
            <a:avLst/>
          </a:prstGeom>
        </p:spPr>
      </p:pic>
      <p:sp>
        <p:nvSpPr>
          <p:cNvPr id="17" name="Text Box 16"/>
          <p:cNvSpPr txBox="1"/>
          <p:nvPr/>
        </p:nvSpPr>
        <p:spPr>
          <a:xfrm>
            <a:off x="1180243" y="323850"/>
            <a:ext cx="1046258" cy="775970"/>
          </a:xfrm>
          <a:prstGeom prst="rect">
            <a:avLst/>
          </a:prstGeom>
          <a:noFill/>
        </p:spPr>
        <p:txBody>
          <a:bodyPr wrap="square" rtlCol="0">
            <a:noAutofit/>
          </a:bodyPr>
          <a:lstStyle/>
          <a:p>
            <a:r>
              <a:rPr lang="en-US" sz="800" b="1" dirty="0">
                <a:solidFill>
                  <a:schemeClr val="accent6"/>
                </a:solidFill>
                <a:latin typeface="Garamond" panose="02020404030301010803" charset="0"/>
                <a:cs typeface="Garamond" panose="02020404030301010803" charset="0"/>
              </a:rPr>
              <a:t>Developed system:</a:t>
            </a:r>
            <a:r>
              <a:rPr lang="en-US" sz="800" b="1" dirty="0">
                <a:latin typeface="Garamond" panose="02020404030301010803" charset="0"/>
                <a:cs typeface="Garamond" panose="02020404030301010803" charset="0"/>
              </a:rPr>
              <a:t> </a:t>
            </a:r>
            <a:r>
              <a:rPr lang="en-US" sz="700" dirty="0">
                <a:latin typeface="Garamond" panose="02020404030301010803" charset="0"/>
                <a:cs typeface="Garamond" panose="02020404030301010803" charset="0"/>
              </a:rPr>
              <a:t>Fuel Quality measurement device</a:t>
            </a:r>
            <a:endParaRPr lang="en-US" sz="700" dirty="0">
              <a:latin typeface="Garamond" panose="02020404030301010803" charset="0"/>
              <a:cs typeface="Garamond" panose="02020404030301010803"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Box 4"/>
          <p:cNvSpPr txBox="1"/>
          <p:nvPr/>
        </p:nvSpPr>
        <p:spPr>
          <a:xfrm>
            <a:off x="-8890" y="43180"/>
            <a:ext cx="2233295" cy="198755"/>
          </a:xfrm>
          <a:prstGeom prst="rect">
            <a:avLst/>
          </a:prstGeom>
          <a:noFill/>
        </p:spPr>
        <p:txBody>
          <a:bodyPr wrap="square" rtlCol="0">
            <a:spAutoFit/>
          </a:bodyPr>
          <a:lstStyle/>
          <a:p>
            <a:pPr algn="ctr"/>
            <a:r>
              <a:rPr lang="en-US" sz="700">
                <a:solidFill>
                  <a:schemeClr val="accent6"/>
                </a:solidFill>
                <a:latin typeface="Maiandra GD" panose="020E0502030308020204" charset="0"/>
                <a:cs typeface="Maiandra GD" panose="020E0502030308020204" charset="0"/>
              </a:rPr>
              <a:t>OBSERVATIONS &amp; READINGS</a:t>
            </a:r>
            <a:endParaRPr lang="en-US" sz="700">
              <a:solidFill>
                <a:schemeClr val="accent6"/>
              </a:solidFill>
              <a:latin typeface="Maiandra GD" panose="020E0502030308020204" charset="0"/>
              <a:cs typeface="Maiandra GD" panose="020E0502030308020204" charset="0"/>
            </a:endParaRPr>
          </a:p>
        </p:txBody>
      </p:sp>
      <p:sp>
        <p:nvSpPr>
          <p:cNvPr id="9" name="object 2"/>
          <p:cNvSpPr/>
          <p:nvPr/>
        </p:nvSpPr>
        <p:spPr>
          <a:xfrm>
            <a:off x="4714" y="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10" name="object 2"/>
          <p:cNvSpPr/>
          <p:nvPr/>
        </p:nvSpPr>
        <p:spPr>
          <a:xfrm>
            <a:off x="4714" y="121412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pic>
        <p:nvPicPr>
          <p:cNvPr id="12" name="Picture 1" descr="IMG_256"/>
          <p:cNvPicPr>
            <a:picLocks noGrp="1" noChangeAspect="1"/>
          </p:cNvPicPr>
          <p:nvPr>
            <p:ph sz="half" idx="2"/>
          </p:nvPr>
        </p:nvPicPr>
        <p:blipFill>
          <a:blip r:embed="rId1"/>
          <a:srcRect l="15202" t="9067" r="5368" b="13170"/>
          <a:stretch>
            <a:fillRect/>
          </a:stretch>
        </p:blipFill>
        <p:spPr>
          <a:xfrm>
            <a:off x="279400" y="256320"/>
            <a:ext cx="685800" cy="907469"/>
          </a:xfrm>
          <a:prstGeom prst="rect">
            <a:avLst/>
          </a:prstGeom>
          <a:noFill/>
          <a:ln w="9525">
            <a:noFill/>
          </a:ln>
        </p:spPr>
      </p:pic>
      <p:sp>
        <p:nvSpPr>
          <p:cNvPr id="17" name="Text Box 16"/>
          <p:cNvSpPr txBox="1"/>
          <p:nvPr/>
        </p:nvSpPr>
        <p:spPr>
          <a:xfrm>
            <a:off x="965200" y="395853"/>
            <a:ext cx="1215073" cy="390525"/>
          </a:xfrm>
          <a:prstGeom prst="rect">
            <a:avLst/>
          </a:prstGeom>
          <a:noFill/>
        </p:spPr>
        <p:txBody>
          <a:bodyPr wrap="square" rtlCol="0">
            <a:noAutofit/>
          </a:bodyPr>
          <a:lstStyle/>
          <a:p>
            <a:pPr algn="ctr"/>
            <a:r>
              <a:rPr lang="en-US" sz="800" dirty="0">
                <a:solidFill>
                  <a:schemeClr val="tx1"/>
                </a:solidFill>
                <a:highlight>
                  <a:srgbClr val="FFFF00"/>
                </a:highlight>
                <a:latin typeface="Garamond" panose="02020404030301010803" charset="0"/>
                <a:cs typeface="Garamond" panose="02020404030301010803" charset="0"/>
              </a:rPr>
              <a:t>Complete system </a:t>
            </a:r>
            <a:endParaRPr lang="en-US" sz="800" dirty="0">
              <a:solidFill>
                <a:schemeClr val="tx1"/>
              </a:solidFill>
              <a:highlight>
                <a:srgbClr val="FFFF00"/>
              </a:highlight>
              <a:latin typeface="Garamond" panose="02020404030301010803" charset="0"/>
              <a:cs typeface="Garamond" panose="02020404030301010803" charset="0"/>
            </a:endParaRPr>
          </a:p>
          <a:p>
            <a:pPr algn="ctr"/>
            <a:r>
              <a:rPr lang="en-US" sz="600" dirty="0">
                <a:latin typeface="Garamond" panose="02020404030301010803" charset="0"/>
                <a:cs typeface="Garamond" panose="02020404030301010803" charset="0"/>
              </a:rPr>
              <a:t>( Quality system +</a:t>
            </a:r>
            <a:endParaRPr lang="en-US" sz="600" dirty="0">
              <a:latin typeface="Garamond" panose="02020404030301010803" charset="0"/>
              <a:cs typeface="Garamond" panose="02020404030301010803" charset="0"/>
            </a:endParaRPr>
          </a:p>
          <a:p>
            <a:pPr algn="ctr"/>
            <a:r>
              <a:rPr lang="en-US" sz="600" dirty="0">
                <a:latin typeface="Garamond" panose="02020404030301010803" charset="0"/>
                <a:cs typeface="Garamond" panose="02020404030301010803" charset="0"/>
              </a:rPr>
              <a:t>Flow Quantity system </a:t>
            </a:r>
            <a:r>
              <a:rPr lang="en-US" sz="500" dirty="0">
                <a:latin typeface="Garamond" panose="02020404030301010803" charset="0"/>
                <a:cs typeface="Garamond" panose="02020404030301010803" charset="0"/>
              </a:rPr>
              <a:t>)</a:t>
            </a:r>
            <a:endParaRPr lang="en-US" sz="500" dirty="0">
              <a:solidFill>
                <a:schemeClr val="tx1"/>
              </a:solidFill>
              <a:latin typeface="Garamond" panose="02020404030301010803" charset="0"/>
              <a:cs typeface="Garamond" panose="02020404030301010803"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2"/>
          <p:cNvSpPr/>
          <p:nvPr/>
        </p:nvSpPr>
        <p:spPr>
          <a:xfrm>
            <a:off x="4714" y="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10" name="object 2"/>
          <p:cNvSpPr/>
          <p:nvPr/>
        </p:nvSpPr>
        <p:spPr>
          <a:xfrm>
            <a:off x="4714" y="121412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2" name="Text Box 1"/>
          <p:cNvSpPr txBox="1"/>
          <p:nvPr/>
        </p:nvSpPr>
        <p:spPr>
          <a:xfrm>
            <a:off x="12700" y="54610"/>
            <a:ext cx="1113155" cy="155575"/>
          </a:xfrm>
          <a:prstGeom prst="rect">
            <a:avLst/>
          </a:prstGeom>
          <a:noFill/>
        </p:spPr>
        <p:txBody>
          <a:bodyPr wrap="square" rtlCol="0">
            <a:noAutofit/>
          </a:bodyPr>
          <a:lstStyle/>
          <a:p>
            <a:r>
              <a:rPr lang="en-US" sz="700" b="1" dirty="0">
                <a:solidFill>
                  <a:schemeClr val="accent6"/>
                </a:solidFill>
                <a:latin typeface="Garamond" panose="02020404030301010803" charset="0"/>
                <a:cs typeface="Garamond" panose="02020404030301010803" charset="0"/>
              </a:rPr>
              <a:t>PETROL READINGS</a:t>
            </a:r>
            <a:endParaRPr lang="en-US" sz="700" b="1" dirty="0">
              <a:solidFill>
                <a:schemeClr val="accent6"/>
              </a:solidFill>
              <a:latin typeface="Garamond" panose="02020404030301010803" charset="0"/>
              <a:cs typeface="Garamond" panose="02020404030301010803" charset="0"/>
            </a:endParaRPr>
          </a:p>
        </p:txBody>
      </p:sp>
      <p:graphicFrame>
        <p:nvGraphicFramePr>
          <p:cNvPr id="3" name="Table 2"/>
          <p:cNvGraphicFramePr/>
          <p:nvPr/>
        </p:nvGraphicFramePr>
        <p:xfrm>
          <a:off x="63500" y="252095"/>
          <a:ext cx="2124710" cy="895350"/>
        </p:xfrm>
        <a:graphic>
          <a:graphicData uri="http://schemas.openxmlformats.org/drawingml/2006/table">
            <a:tbl>
              <a:tblPr firstRow="1" bandRow="1">
                <a:tableStyleId>{08FB837D-C827-4EFA-A057-4D05807E0F7C}</a:tableStyleId>
              </a:tblPr>
              <a:tblGrid>
                <a:gridCol w="303530"/>
                <a:gridCol w="303530"/>
                <a:gridCol w="303530"/>
                <a:gridCol w="303530"/>
                <a:gridCol w="303530"/>
                <a:gridCol w="303530"/>
                <a:gridCol w="303530"/>
              </a:tblGrid>
              <a:tr h="224155">
                <a:tc>
                  <a:txBody>
                    <a:bodyPr/>
                    <a:lstStyle/>
                    <a:p>
                      <a:pPr lvl="0" algn="ctr" rtl="0" fontAlgn="t"/>
                      <a:r>
                        <a:rPr lang="en-IN" sz="400" b="1" kern="1200" dirty="0" err="1">
                          <a:solidFill>
                            <a:schemeClr val="bg1"/>
                          </a:solidFill>
                        </a:rPr>
                        <a:t>S.No</a:t>
                      </a:r>
                      <a:endParaRPr lang="en-IN" sz="400" b="1" i="0" u="sng" kern="1200" dirty="0">
                        <a:solidFill>
                          <a:schemeClr val="bg1"/>
                        </a:solidFill>
                        <a:latin typeface="Calibri" panose="020F0502020204030204"/>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1" dirty="0"/>
                        <a:t>Initial Volume (ml)</a:t>
                      </a:r>
                      <a:endParaRPr lang="en-IN" sz="400" b="1"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1"/>
                        <a:t>Poured Volume (ml)</a:t>
                      </a:r>
                      <a:endParaRPr lang="en-IN" sz="400" b="1">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1"/>
                        <a:t>Flow meter Reading</a:t>
                      </a:r>
                      <a:r>
                        <a:rPr lang="en-US" altLang="en-IN" sz="400" b="1"/>
                        <a:t> (L)</a:t>
                      </a:r>
                      <a:endParaRPr lang="en-US" altLang="en-IN" sz="400" b="1">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1"/>
                        <a:t>Mass (gm)</a:t>
                      </a:r>
                      <a:endParaRPr lang="en-IN" sz="400" b="1">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1"/>
                        <a:t>Density</a:t>
                      </a:r>
                      <a:r>
                        <a:rPr lang="en-US" altLang="en-IN" sz="400" b="1"/>
                        <a:t> (g/m</a:t>
                      </a:r>
                      <a:r>
                        <a:rPr lang="en-US" altLang="en-IN" sz="400" b="1" baseline="30000"/>
                        <a:t>3</a:t>
                      </a:r>
                      <a:r>
                        <a:rPr lang="en-US" altLang="en-IN" sz="400">
                          <a:sym typeface="+mn-ea"/>
                        </a:rPr>
                        <a:t>)</a:t>
                      </a:r>
                      <a:endParaRPr lang="en-US" altLang="en-IN" sz="400" b="1" baseline="3000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1"/>
                        <a:t>Quality of Fuel</a:t>
                      </a:r>
                      <a:endParaRPr lang="en-IN" sz="400" b="1">
                        <a:latin typeface="Times New Roman" panose="02020603050405020304" pitchFamily="18"/>
                      </a:endParaRPr>
                    </a:p>
                  </a:txBody>
                  <a:tcPr marL="0" marR="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224155">
                <a:tc>
                  <a:txBody>
                    <a:bodyPr/>
                    <a:lstStyle/>
                    <a:p>
                      <a:pPr lvl="0" algn="ctr" rtl="0" fontAlgn="t"/>
                      <a:r>
                        <a:rPr lang="en-IN" sz="400" b="0"/>
                        <a:t>1</a:t>
                      </a:r>
                      <a:endParaRPr lang="en-IN" sz="400" b="0">
                        <a:latin typeface="Times New Roman" panose="02020603050405020304" pitchFamily="18"/>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dirty="0"/>
                        <a:t>0</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200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0.21L</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dirty="0"/>
                        <a:t>151.93</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dirty="0"/>
                        <a:t>0.76</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GOOD</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222885">
                <a:tc>
                  <a:txBody>
                    <a:bodyPr/>
                    <a:lstStyle/>
                    <a:p>
                      <a:pPr lvl="0" algn="ctr" rtl="0" fontAlgn="t"/>
                      <a:r>
                        <a:rPr lang="en-IN" sz="400" b="0"/>
                        <a:t>2</a:t>
                      </a:r>
                      <a:endParaRPr lang="en-IN" sz="400" b="0">
                        <a:latin typeface="Times New Roman" panose="02020603050405020304" pitchFamily="18"/>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200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200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0.41L</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301.72</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dirty="0"/>
                        <a:t>0.75</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GOOD</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224155">
                <a:tc>
                  <a:txBody>
                    <a:bodyPr/>
                    <a:lstStyle/>
                    <a:p>
                      <a:pPr lvl="0" algn="ctr" rtl="0" fontAlgn="t"/>
                      <a:r>
                        <a:rPr lang="en-IN" sz="400" b="0"/>
                        <a:t>3</a:t>
                      </a:r>
                      <a:endParaRPr lang="en-IN" sz="400" b="0">
                        <a:latin typeface="Times New Roman" panose="02020603050405020304" pitchFamily="18"/>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400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200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0.62L</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a:t>452.69</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dirty="0"/>
                        <a:t>0.75</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fontAlgn="t"/>
                      <a:r>
                        <a:rPr lang="en-IN" sz="400" b="0" dirty="0"/>
                        <a:t>GOOD</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1"/>
          <p:cNvSpPr txBox="1"/>
          <p:nvPr/>
        </p:nvSpPr>
        <p:spPr>
          <a:xfrm>
            <a:off x="127000" y="0"/>
            <a:ext cx="1143000" cy="200055"/>
          </a:xfrm>
          <a:prstGeom prst="rect">
            <a:avLst/>
          </a:prstGeom>
          <a:noFill/>
        </p:spPr>
        <p:txBody>
          <a:bodyPr wrap="square" rtlCol="0">
            <a:spAutoFit/>
          </a:bodyPr>
          <a:lstStyle/>
          <a:p>
            <a:r>
              <a:rPr lang="en-US" sz="700" b="1" dirty="0">
                <a:solidFill>
                  <a:schemeClr val="accent6"/>
                </a:solidFill>
                <a:latin typeface="Garamond" panose="02020404030301010803" charset="0"/>
                <a:cs typeface="Garamond" panose="02020404030301010803" charset="0"/>
              </a:rPr>
              <a:t>Turpentine Oil Readings</a:t>
            </a:r>
            <a:endParaRPr lang="en-US" sz="700" b="1" dirty="0">
              <a:solidFill>
                <a:schemeClr val="accent6"/>
              </a:solidFill>
              <a:latin typeface="Garamond" panose="02020404030301010803" charset="0"/>
              <a:cs typeface="Garamond" panose="02020404030301010803" charset="0"/>
            </a:endParaRPr>
          </a:p>
        </p:txBody>
      </p:sp>
      <p:graphicFrame>
        <p:nvGraphicFramePr>
          <p:cNvPr id="3" name="Table 2"/>
          <p:cNvGraphicFramePr/>
          <p:nvPr/>
        </p:nvGraphicFramePr>
        <p:xfrm>
          <a:off x="65405" y="180975"/>
          <a:ext cx="2120900" cy="987425"/>
        </p:xfrm>
        <a:graphic>
          <a:graphicData uri="http://schemas.openxmlformats.org/drawingml/2006/table">
            <a:tbl>
              <a:tblPr firstRow="1" bandRow="1">
                <a:tableStyleId>{69C7853C-536D-4A76-A0AE-DD22124D55A5}</a:tableStyleId>
              </a:tblPr>
              <a:tblGrid>
                <a:gridCol w="530225"/>
                <a:gridCol w="530225"/>
                <a:gridCol w="530225"/>
                <a:gridCol w="530225"/>
              </a:tblGrid>
              <a:tr h="197485">
                <a:tc>
                  <a:txBody>
                    <a:bodyPr/>
                    <a:lstStyle/>
                    <a:p>
                      <a:pPr lvl="0" algn="ctr" rtl="0" fontAlgn="t"/>
                      <a:r>
                        <a:rPr lang="en-IN" sz="400" b="1" kern="1200" dirty="0">
                          <a:solidFill>
                            <a:schemeClr val="bg1"/>
                          </a:solidFill>
                        </a:rPr>
                        <a:t>S. No</a:t>
                      </a:r>
                      <a:endParaRPr lang="en-IN" sz="400" b="1" i="0" u="sng" kern="1200" dirty="0">
                        <a:solidFill>
                          <a:schemeClr val="bg1"/>
                        </a:solidFill>
                        <a:latin typeface="Calibri" panose="020F0502020204030204"/>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1" dirty="0"/>
                        <a:t>Volume (ml)</a:t>
                      </a:r>
                      <a:endParaRPr lang="en-IN" sz="400" b="1"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1"/>
                        <a:t>Mass (gm)</a:t>
                      </a:r>
                      <a:endParaRPr lang="en-IN" sz="400" b="1">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1" dirty="0"/>
                        <a:t>Density</a:t>
                      </a:r>
                      <a:r>
                        <a:rPr lang="en-US" altLang="en-IN" sz="400">
                          <a:sym typeface="+mn-ea"/>
                        </a:rPr>
                        <a:t>(g/m</a:t>
                      </a:r>
                      <a:r>
                        <a:rPr lang="en-US" altLang="en-IN" sz="400" baseline="30000">
                          <a:sym typeface="+mn-ea"/>
                        </a:rPr>
                        <a:t>3</a:t>
                      </a:r>
                      <a:r>
                        <a:rPr lang="en-US" altLang="en-IN" sz="400">
                          <a:sym typeface="+mn-ea"/>
                        </a:rPr>
                        <a:t>)</a:t>
                      </a:r>
                      <a:endParaRPr lang="en-IN" sz="400" b="1"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tcPr>
                </a:tc>
              </a:tr>
              <a:tr h="197485">
                <a:tc>
                  <a:txBody>
                    <a:bodyPr/>
                    <a:lstStyle/>
                    <a:p>
                      <a:pPr lvl="0" algn="ctr" rtl="0" fontAlgn="t"/>
                      <a:r>
                        <a:rPr lang="en-IN" sz="400" b="0" dirty="0"/>
                        <a:t>1</a:t>
                      </a:r>
                      <a:endParaRPr lang="en-IN" sz="400" b="0" dirty="0">
                        <a:latin typeface="Times New Roman" panose="02020603050405020304" pitchFamily="18"/>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dirty="0"/>
                        <a:t>0</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r>
              <a:tr h="197485">
                <a:tc>
                  <a:txBody>
                    <a:bodyPr/>
                    <a:lstStyle/>
                    <a:p>
                      <a:pPr lvl="0" algn="ctr" rtl="0" fontAlgn="t"/>
                      <a:r>
                        <a:rPr lang="en-IN" sz="400" b="0"/>
                        <a:t>2</a:t>
                      </a:r>
                      <a:endParaRPr lang="en-IN" sz="400" b="0">
                        <a:latin typeface="Times New Roman" panose="02020603050405020304" pitchFamily="18"/>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200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157.79</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dirty="0"/>
                        <a:t>0.79</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r>
              <a:tr h="197485">
                <a:tc>
                  <a:txBody>
                    <a:bodyPr/>
                    <a:lstStyle/>
                    <a:p>
                      <a:pPr lvl="0" algn="ctr" rtl="0" fontAlgn="t"/>
                      <a:r>
                        <a:rPr lang="en-IN" sz="400" b="0"/>
                        <a:t>3</a:t>
                      </a:r>
                      <a:endParaRPr lang="en-IN" sz="400" b="0">
                        <a:latin typeface="Times New Roman" panose="02020603050405020304" pitchFamily="18"/>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400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319.55</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dirty="0"/>
                        <a:t>0.8</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r>
              <a:tr h="197485">
                <a:tc>
                  <a:txBody>
                    <a:bodyPr/>
                    <a:lstStyle/>
                    <a:p>
                      <a:pPr lvl="0" algn="ctr" rtl="0" fontAlgn="t"/>
                      <a:r>
                        <a:rPr lang="en-IN" sz="400" b="0" dirty="0"/>
                        <a:t>4</a:t>
                      </a:r>
                      <a:endParaRPr lang="en-IN" sz="400" b="0" dirty="0">
                        <a:latin typeface="Times New Roman" panose="02020603050405020304" pitchFamily="18"/>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vl="0" algn="ctr" rtl="0" fontAlgn="t"/>
                      <a:r>
                        <a:rPr lang="en-IN" sz="400" b="0" dirty="0"/>
                        <a:t>600</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vl="0" algn="ctr" rtl="0" fontAlgn="t"/>
                      <a:r>
                        <a:rPr lang="en-IN" sz="400" b="0"/>
                        <a:t>480.6</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vl="0" algn="ctr" rtl="0" fontAlgn="t"/>
                      <a:r>
                        <a:rPr lang="en-IN" sz="400" b="0" dirty="0"/>
                        <a:t>0.8</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5855" y="130810"/>
            <a:ext cx="982980" cy="139782"/>
          </a:xfrm>
          <a:prstGeom prst="rect">
            <a:avLst/>
          </a:prstGeom>
        </p:spPr>
        <p:txBody>
          <a:bodyPr vert="horz" wrap="square" lIns="0" tIns="16510" rIns="0" bIns="0" rtlCol="0">
            <a:spAutoFit/>
          </a:bodyPr>
          <a:lstStyle/>
          <a:p>
            <a:pPr marL="12700" algn="ctr">
              <a:lnSpc>
                <a:spcPct val="100000"/>
              </a:lnSpc>
              <a:spcBef>
                <a:spcPts val="130"/>
              </a:spcBef>
            </a:pPr>
            <a:r>
              <a:rPr sz="800" spc="45" dirty="0">
                <a:solidFill>
                  <a:schemeClr val="accent6"/>
                </a:solidFill>
                <a:latin typeface="Maiandra GD" panose="020E0502030308020204" charset="0"/>
                <a:cs typeface="Maiandra GD" panose="020E0502030308020204" charset="0"/>
              </a:rPr>
              <a:t>INTRODUCTION</a:t>
            </a:r>
            <a:endParaRPr sz="800" spc="45" dirty="0">
              <a:solidFill>
                <a:schemeClr val="accent6"/>
              </a:solidFill>
              <a:latin typeface="Maiandra GD" panose="020E0502030308020204" charset="0"/>
              <a:cs typeface="Maiandra GD" panose="020E0502030308020204" charset="0"/>
            </a:endParaRPr>
          </a:p>
        </p:txBody>
      </p:sp>
      <p:sp>
        <p:nvSpPr>
          <p:cNvPr id="3" name="object 3"/>
          <p:cNvSpPr txBox="1"/>
          <p:nvPr/>
        </p:nvSpPr>
        <p:spPr>
          <a:xfrm>
            <a:off x="1139058" y="363221"/>
            <a:ext cx="951865" cy="718820"/>
          </a:xfrm>
          <a:prstGeom prst="rect">
            <a:avLst/>
          </a:prstGeom>
        </p:spPr>
        <p:txBody>
          <a:bodyPr vert="horz" wrap="square" lIns="0" tIns="12700" rIns="0" bIns="0" rtlCol="0">
            <a:noAutofit/>
          </a:bodyPr>
          <a:lstStyle/>
          <a:p>
            <a:pPr marL="12065" marR="5080" algn="ctr">
              <a:lnSpc>
                <a:spcPct val="100000"/>
              </a:lnSpc>
              <a:spcBef>
                <a:spcPts val="100"/>
              </a:spcBef>
            </a:pPr>
            <a:r>
              <a:rPr sz="450" b="1" spc="-15" dirty="0">
                <a:solidFill>
                  <a:schemeClr val="tx1">
                    <a:lumMod val="95000"/>
                    <a:lumOff val="5000"/>
                  </a:schemeClr>
                </a:solidFill>
                <a:latin typeface="Garamond" panose="02020404030301010803" charset="0"/>
                <a:cs typeface="Garamond" panose="02020404030301010803" charset="0"/>
              </a:rPr>
              <a:t>Most </a:t>
            </a:r>
            <a:r>
              <a:rPr sz="450" b="1" spc="-20" dirty="0">
                <a:solidFill>
                  <a:schemeClr val="tx1">
                    <a:lumMod val="95000"/>
                    <a:lumOff val="5000"/>
                  </a:schemeClr>
                </a:solidFill>
                <a:latin typeface="Garamond" panose="02020404030301010803" charset="0"/>
                <a:cs typeface="Garamond" panose="02020404030301010803" charset="0"/>
              </a:rPr>
              <a:t>automobiles </a:t>
            </a:r>
            <a:r>
              <a:rPr sz="450" b="1" spc="-25" dirty="0">
                <a:solidFill>
                  <a:schemeClr val="tx1">
                    <a:lumMod val="95000"/>
                    <a:lumOff val="5000"/>
                  </a:schemeClr>
                </a:solidFill>
                <a:latin typeface="Garamond" panose="02020404030301010803" charset="0"/>
                <a:cs typeface="Garamond" panose="02020404030301010803" charset="0"/>
              </a:rPr>
              <a:t>in </a:t>
            </a:r>
            <a:r>
              <a:rPr sz="450" b="1" spc="-30" dirty="0">
                <a:solidFill>
                  <a:schemeClr val="tx1">
                    <a:lumMod val="95000"/>
                    <a:lumOff val="5000"/>
                  </a:schemeClr>
                </a:solidFill>
                <a:latin typeface="Garamond" panose="02020404030301010803" charset="0"/>
                <a:cs typeface="Garamond" panose="02020404030301010803" charset="0"/>
              </a:rPr>
              <a:t>India </a:t>
            </a:r>
            <a:r>
              <a:rPr sz="450" b="1" spc="-25" dirty="0">
                <a:solidFill>
                  <a:schemeClr val="tx1">
                    <a:lumMod val="95000"/>
                    <a:lumOff val="5000"/>
                  </a:schemeClr>
                </a:solidFill>
                <a:latin typeface="Garamond" panose="02020404030301010803" charset="0"/>
                <a:cs typeface="Garamond" panose="02020404030301010803" charset="0"/>
              </a:rPr>
              <a:t>run </a:t>
            </a:r>
            <a:r>
              <a:rPr sz="450" b="1" spc="-15" dirty="0">
                <a:solidFill>
                  <a:schemeClr val="tx1">
                    <a:lumMod val="95000"/>
                    <a:lumOff val="5000"/>
                  </a:schemeClr>
                </a:solidFill>
                <a:latin typeface="Garamond" panose="02020404030301010803" charset="0"/>
                <a:cs typeface="Garamond" panose="02020404030301010803" charset="0"/>
              </a:rPr>
              <a:t>on </a:t>
            </a:r>
            <a:r>
              <a:rPr sz="450" b="1" spc="-10" dirty="0">
                <a:solidFill>
                  <a:schemeClr val="tx1">
                    <a:lumMod val="95000"/>
                    <a:lumOff val="5000"/>
                  </a:schemeClr>
                </a:solidFill>
                <a:latin typeface="Garamond" panose="02020404030301010803" charset="0"/>
                <a:cs typeface="Garamond" panose="02020404030301010803" charset="0"/>
              </a:rPr>
              <a:t> </a:t>
            </a:r>
            <a:r>
              <a:rPr sz="450" b="1" spc="-15" dirty="0">
                <a:solidFill>
                  <a:schemeClr val="tx1">
                    <a:lumMod val="95000"/>
                    <a:lumOff val="5000"/>
                  </a:schemeClr>
                </a:solidFill>
                <a:latin typeface="Garamond" panose="02020404030301010803" charset="0"/>
                <a:cs typeface="Garamond" panose="02020404030301010803" charset="0"/>
              </a:rPr>
              <a:t>pet</a:t>
            </a:r>
            <a:r>
              <a:rPr sz="450" b="1" spc="-20" dirty="0">
                <a:solidFill>
                  <a:schemeClr val="tx1">
                    <a:lumMod val="95000"/>
                    <a:lumOff val="5000"/>
                  </a:schemeClr>
                </a:solidFill>
                <a:latin typeface="Garamond" panose="02020404030301010803" charset="0"/>
                <a:cs typeface="Garamond" panose="02020404030301010803" charset="0"/>
              </a:rPr>
              <a:t>r</a:t>
            </a:r>
            <a:r>
              <a:rPr sz="450" b="1" spc="-10" dirty="0">
                <a:solidFill>
                  <a:schemeClr val="tx1">
                    <a:lumMod val="95000"/>
                    <a:lumOff val="5000"/>
                  </a:schemeClr>
                </a:solidFill>
                <a:latin typeface="Garamond" panose="02020404030301010803" charset="0"/>
                <a:cs typeface="Garamond" panose="02020404030301010803" charset="0"/>
              </a:rPr>
              <a:t>ol</a:t>
            </a:r>
            <a:r>
              <a:rPr sz="450" b="1" spc="-35" dirty="0">
                <a:solidFill>
                  <a:schemeClr val="tx1">
                    <a:lumMod val="95000"/>
                    <a:lumOff val="5000"/>
                  </a:schemeClr>
                </a:solidFill>
                <a:latin typeface="Garamond" panose="02020404030301010803" charset="0"/>
                <a:cs typeface="Garamond" panose="02020404030301010803" charset="0"/>
              </a:rPr>
              <a:t> </a:t>
            </a:r>
            <a:r>
              <a:rPr sz="450" b="1" spc="-10" dirty="0">
                <a:solidFill>
                  <a:schemeClr val="tx1">
                    <a:lumMod val="95000"/>
                    <a:lumOff val="5000"/>
                  </a:schemeClr>
                </a:solidFill>
                <a:latin typeface="Garamond" panose="02020404030301010803" charset="0"/>
                <a:cs typeface="Garamond" panose="02020404030301010803" charset="0"/>
              </a:rPr>
              <a:t>and</a:t>
            </a:r>
            <a:r>
              <a:rPr sz="450" b="1" spc="-35" dirty="0">
                <a:solidFill>
                  <a:schemeClr val="tx1">
                    <a:lumMod val="95000"/>
                    <a:lumOff val="5000"/>
                  </a:schemeClr>
                </a:solidFill>
                <a:latin typeface="Garamond" panose="02020404030301010803" charset="0"/>
                <a:cs typeface="Garamond" panose="02020404030301010803" charset="0"/>
              </a:rPr>
              <a:t> </a:t>
            </a:r>
            <a:r>
              <a:rPr sz="450" b="1" spc="-25" dirty="0">
                <a:solidFill>
                  <a:schemeClr val="tx1">
                    <a:lumMod val="95000"/>
                    <a:lumOff val="5000"/>
                  </a:schemeClr>
                </a:solidFill>
                <a:latin typeface="Garamond" panose="02020404030301010803" charset="0"/>
                <a:cs typeface="Garamond" panose="02020404030301010803" charset="0"/>
              </a:rPr>
              <a:t>diesel.</a:t>
            </a:r>
            <a:r>
              <a:rPr sz="450" b="1" spc="-35" dirty="0">
                <a:solidFill>
                  <a:schemeClr val="tx1">
                    <a:lumMod val="95000"/>
                    <a:lumOff val="5000"/>
                  </a:schemeClr>
                </a:solidFill>
                <a:latin typeface="Garamond" panose="02020404030301010803" charset="0"/>
                <a:cs typeface="Garamond" panose="02020404030301010803" charset="0"/>
              </a:rPr>
              <a:t> </a:t>
            </a:r>
            <a:r>
              <a:rPr sz="450" b="1" spc="-25" dirty="0">
                <a:solidFill>
                  <a:schemeClr val="tx1">
                    <a:lumMod val="95000"/>
                    <a:lumOff val="5000"/>
                  </a:schemeClr>
                </a:solidFill>
                <a:latin typeface="Garamond" panose="02020404030301010803" charset="0"/>
                <a:cs typeface="Garamond" panose="02020404030301010803" charset="0"/>
              </a:rPr>
              <a:t>India</a:t>
            </a:r>
            <a:r>
              <a:rPr sz="450" b="1" spc="-35" dirty="0">
                <a:solidFill>
                  <a:schemeClr val="tx1">
                    <a:lumMod val="95000"/>
                    <a:lumOff val="5000"/>
                  </a:schemeClr>
                </a:solidFill>
                <a:latin typeface="Garamond" panose="02020404030301010803" charset="0"/>
                <a:cs typeface="Garamond" panose="02020404030301010803" charset="0"/>
              </a:rPr>
              <a:t> </a:t>
            </a:r>
            <a:r>
              <a:rPr sz="450" b="1" spc="-15" dirty="0">
                <a:solidFill>
                  <a:schemeClr val="tx1">
                    <a:lumMod val="95000"/>
                    <a:lumOff val="5000"/>
                  </a:schemeClr>
                </a:solidFill>
                <a:latin typeface="Garamond" panose="02020404030301010803" charset="0"/>
                <a:cs typeface="Garamond" panose="02020404030301010803" charset="0"/>
              </a:rPr>
              <a:t>has</a:t>
            </a:r>
            <a:r>
              <a:rPr sz="450" b="1" spc="-35" dirty="0">
                <a:solidFill>
                  <a:schemeClr val="tx1">
                    <a:lumMod val="95000"/>
                    <a:lumOff val="5000"/>
                  </a:schemeClr>
                </a:solidFill>
                <a:latin typeface="Garamond" panose="02020404030301010803" charset="0"/>
                <a:cs typeface="Garamond" panose="02020404030301010803" charset="0"/>
              </a:rPr>
              <a:t> </a:t>
            </a:r>
            <a:r>
              <a:rPr sz="450" b="1" dirty="0">
                <a:solidFill>
                  <a:schemeClr val="tx1">
                    <a:lumMod val="95000"/>
                    <a:lumOff val="5000"/>
                  </a:schemeClr>
                </a:solidFill>
                <a:latin typeface="Garamond" panose="02020404030301010803" charset="0"/>
                <a:cs typeface="Garamond" panose="02020404030301010803" charset="0"/>
              </a:rPr>
              <a:t>a</a:t>
            </a:r>
            <a:r>
              <a:rPr sz="450" b="1" spc="-35" dirty="0">
                <a:solidFill>
                  <a:schemeClr val="tx1">
                    <a:lumMod val="95000"/>
                    <a:lumOff val="5000"/>
                  </a:schemeClr>
                </a:solidFill>
                <a:latin typeface="Garamond" panose="02020404030301010803" charset="0"/>
                <a:cs typeface="Garamond" panose="02020404030301010803" charset="0"/>
              </a:rPr>
              <a:t> </a:t>
            </a:r>
            <a:r>
              <a:rPr sz="450" b="1" spc="-10" dirty="0">
                <a:solidFill>
                  <a:schemeClr val="tx1">
                    <a:lumMod val="95000"/>
                    <a:lumOff val="5000"/>
                  </a:schemeClr>
                </a:solidFill>
                <a:latin typeface="Garamond" panose="02020404030301010803" charset="0"/>
                <a:cs typeface="Garamond" panose="02020404030301010803" charset="0"/>
              </a:rPr>
              <a:t>g</a:t>
            </a:r>
            <a:r>
              <a:rPr sz="450" b="1" spc="-15" dirty="0">
                <a:solidFill>
                  <a:schemeClr val="tx1">
                    <a:lumMod val="95000"/>
                    <a:lumOff val="5000"/>
                  </a:schemeClr>
                </a:solidFill>
                <a:latin typeface="Garamond" panose="02020404030301010803" charset="0"/>
                <a:cs typeface="Garamond" panose="02020404030301010803" charset="0"/>
              </a:rPr>
              <a:t>re</a:t>
            </a:r>
            <a:r>
              <a:rPr sz="450" b="1" spc="-5" dirty="0">
                <a:solidFill>
                  <a:schemeClr val="tx1">
                    <a:lumMod val="95000"/>
                    <a:lumOff val="5000"/>
                  </a:schemeClr>
                </a:solidFill>
                <a:latin typeface="Garamond" panose="02020404030301010803" charset="0"/>
                <a:cs typeface="Garamond" panose="02020404030301010803" charset="0"/>
              </a:rPr>
              <a:t>at  </a:t>
            </a:r>
            <a:r>
              <a:rPr sz="450" b="1" spc="-15" dirty="0">
                <a:solidFill>
                  <a:schemeClr val="tx1">
                    <a:lumMod val="95000"/>
                    <a:lumOff val="5000"/>
                  </a:schemeClr>
                </a:solidFill>
                <a:latin typeface="Garamond" panose="02020404030301010803" charset="0"/>
                <a:cs typeface="Garamond" panose="02020404030301010803" charset="0"/>
              </a:rPr>
              <a:t>mar</a:t>
            </a:r>
            <a:r>
              <a:rPr sz="450" b="1" spc="-35" dirty="0">
                <a:solidFill>
                  <a:schemeClr val="tx1">
                    <a:lumMod val="95000"/>
                    <a:lumOff val="5000"/>
                  </a:schemeClr>
                </a:solidFill>
                <a:latin typeface="Garamond" panose="02020404030301010803" charset="0"/>
                <a:cs typeface="Garamond" panose="02020404030301010803" charset="0"/>
              </a:rPr>
              <a:t>k</a:t>
            </a:r>
            <a:r>
              <a:rPr sz="450" b="1" spc="-20" dirty="0">
                <a:solidFill>
                  <a:schemeClr val="tx1">
                    <a:lumMod val="95000"/>
                    <a:lumOff val="5000"/>
                  </a:schemeClr>
                </a:solidFill>
                <a:latin typeface="Garamond" panose="02020404030301010803" charset="0"/>
                <a:cs typeface="Garamond" panose="02020404030301010803" charset="0"/>
              </a:rPr>
              <a:t>e</a:t>
            </a:r>
            <a:r>
              <a:rPr sz="450" b="1" spc="-15" dirty="0">
                <a:solidFill>
                  <a:schemeClr val="tx1">
                    <a:lumMod val="95000"/>
                    <a:lumOff val="5000"/>
                  </a:schemeClr>
                </a:solidFill>
                <a:latin typeface="Garamond" panose="02020404030301010803" charset="0"/>
                <a:cs typeface="Garamond" panose="02020404030301010803" charset="0"/>
              </a:rPr>
              <a:t>t</a:t>
            </a:r>
            <a:r>
              <a:rPr sz="450" b="1" spc="-35" dirty="0">
                <a:solidFill>
                  <a:schemeClr val="tx1">
                    <a:lumMod val="95000"/>
                    <a:lumOff val="5000"/>
                  </a:schemeClr>
                </a:solidFill>
                <a:latin typeface="Garamond" panose="02020404030301010803" charset="0"/>
                <a:cs typeface="Garamond" panose="02020404030301010803" charset="0"/>
              </a:rPr>
              <a:t> </a:t>
            </a:r>
            <a:r>
              <a:rPr sz="450" b="1" spc="5" dirty="0">
                <a:solidFill>
                  <a:schemeClr val="tx1">
                    <a:lumMod val="95000"/>
                    <a:lumOff val="5000"/>
                  </a:schemeClr>
                </a:solidFill>
                <a:latin typeface="Garamond" panose="02020404030301010803" charset="0"/>
                <a:cs typeface="Garamond" panose="02020404030301010803" charset="0"/>
              </a:rPr>
              <a:t>f</a:t>
            </a:r>
            <a:r>
              <a:rPr sz="450" b="1" spc="-10" dirty="0">
                <a:solidFill>
                  <a:schemeClr val="tx1">
                    <a:lumMod val="95000"/>
                    <a:lumOff val="5000"/>
                  </a:schemeClr>
                </a:solidFill>
                <a:latin typeface="Garamond" panose="02020404030301010803" charset="0"/>
                <a:cs typeface="Garamond" panose="02020404030301010803" charset="0"/>
              </a:rPr>
              <a:t>or</a:t>
            </a:r>
            <a:r>
              <a:rPr sz="450" b="1" spc="-35" dirty="0">
                <a:solidFill>
                  <a:schemeClr val="tx1">
                    <a:lumMod val="95000"/>
                    <a:lumOff val="5000"/>
                  </a:schemeClr>
                </a:solidFill>
                <a:latin typeface="Garamond" panose="02020404030301010803" charset="0"/>
                <a:cs typeface="Garamond" panose="02020404030301010803" charset="0"/>
              </a:rPr>
              <a:t> </a:t>
            </a:r>
            <a:r>
              <a:rPr sz="450" b="1" spc="-20" dirty="0">
                <a:solidFill>
                  <a:schemeClr val="tx1">
                    <a:lumMod val="95000"/>
                    <a:lumOff val="5000"/>
                  </a:schemeClr>
                </a:solidFill>
                <a:latin typeface="Garamond" panose="02020404030301010803" charset="0"/>
                <a:cs typeface="Garamond" panose="02020404030301010803" charset="0"/>
              </a:rPr>
              <a:t>the</a:t>
            </a:r>
            <a:r>
              <a:rPr sz="450" b="1" spc="-35" dirty="0">
                <a:solidFill>
                  <a:schemeClr val="tx1">
                    <a:lumMod val="95000"/>
                    <a:lumOff val="5000"/>
                  </a:schemeClr>
                </a:solidFill>
                <a:latin typeface="Garamond" panose="02020404030301010803" charset="0"/>
                <a:cs typeface="Garamond" panose="02020404030301010803" charset="0"/>
              </a:rPr>
              <a:t> </a:t>
            </a:r>
            <a:r>
              <a:rPr sz="450" b="1" spc="-10" dirty="0">
                <a:solidFill>
                  <a:schemeClr val="tx1">
                    <a:lumMod val="95000"/>
                    <a:lumOff val="5000"/>
                  </a:schemeClr>
                </a:solidFill>
                <a:latin typeface="Garamond" panose="02020404030301010803" charset="0"/>
                <a:cs typeface="Garamond" panose="02020404030301010803" charset="0"/>
              </a:rPr>
              <a:t>f</a:t>
            </a:r>
            <a:r>
              <a:rPr sz="450" b="1" spc="-15" dirty="0">
                <a:solidFill>
                  <a:schemeClr val="tx1">
                    <a:lumMod val="95000"/>
                    <a:lumOff val="5000"/>
                  </a:schemeClr>
                </a:solidFill>
                <a:latin typeface="Garamond" panose="02020404030301010803" charset="0"/>
                <a:cs typeface="Garamond" panose="02020404030301010803" charset="0"/>
              </a:rPr>
              <a:t>uel</a:t>
            </a:r>
            <a:r>
              <a:rPr sz="450" b="1" spc="-35" dirty="0">
                <a:solidFill>
                  <a:schemeClr val="tx1">
                    <a:lumMod val="95000"/>
                    <a:lumOff val="5000"/>
                  </a:schemeClr>
                </a:solidFill>
                <a:latin typeface="Garamond" panose="02020404030301010803" charset="0"/>
                <a:cs typeface="Garamond" panose="02020404030301010803" charset="0"/>
              </a:rPr>
              <a:t> </a:t>
            </a:r>
            <a:r>
              <a:rPr sz="450" b="1" spc="-20" dirty="0">
                <a:solidFill>
                  <a:schemeClr val="tx1">
                    <a:lumMod val="95000"/>
                    <a:lumOff val="5000"/>
                  </a:schemeClr>
                </a:solidFill>
                <a:latin typeface="Garamond" panose="02020404030301010803" charset="0"/>
                <a:cs typeface="Garamond" panose="02020404030301010803" charset="0"/>
              </a:rPr>
              <a:t>indust</a:t>
            </a:r>
            <a:r>
              <a:rPr sz="450" b="1" spc="-25" dirty="0">
                <a:solidFill>
                  <a:schemeClr val="tx1">
                    <a:lumMod val="95000"/>
                    <a:lumOff val="5000"/>
                  </a:schemeClr>
                </a:solidFill>
                <a:latin typeface="Garamond" panose="02020404030301010803" charset="0"/>
                <a:cs typeface="Garamond" panose="02020404030301010803" charset="0"/>
              </a:rPr>
              <a:t>r</a:t>
            </a:r>
            <a:r>
              <a:rPr sz="450" b="1" spc="-40" dirty="0">
                <a:solidFill>
                  <a:schemeClr val="tx1">
                    <a:lumMod val="95000"/>
                    <a:lumOff val="5000"/>
                  </a:schemeClr>
                </a:solidFill>
                <a:latin typeface="Garamond" panose="02020404030301010803" charset="0"/>
                <a:cs typeface="Garamond" panose="02020404030301010803" charset="0"/>
              </a:rPr>
              <a:t>y.</a:t>
            </a:r>
            <a:r>
              <a:rPr sz="450" b="1" spc="-35" dirty="0">
                <a:solidFill>
                  <a:schemeClr val="tx1">
                    <a:lumMod val="95000"/>
                    <a:lumOff val="5000"/>
                  </a:schemeClr>
                </a:solidFill>
                <a:latin typeface="Garamond" panose="02020404030301010803" charset="0"/>
                <a:cs typeface="Garamond" panose="02020404030301010803" charset="0"/>
              </a:rPr>
              <a:t> </a:t>
            </a:r>
            <a:r>
              <a:rPr sz="450" b="1" spc="-40" dirty="0">
                <a:solidFill>
                  <a:schemeClr val="tx1">
                    <a:lumMod val="95000"/>
                    <a:lumOff val="5000"/>
                  </a:schemeClr>
                </a:solidFill>
                <a:latin typeface="Garamond" panose="02020404030301010803" charset="0"/>
                <a:cs typeface="Garamond" panose="02020404030301010803" charset="0"/>
              </a:rPr>
              <a:t>In  </a:t>
            </a:r>
            <a:r>
              <a:rPr sz="450" b="1" spc="-25" dirty="0">
                <a:solidFill>
                  <a:schemeClr val="tx1">
                    <a:lumMod val="95000"/>
                    <a:lumOff val="5000"/>
                  </a:schemeClr>
                </a:solidFill>
                <a:latin typeface="Garamond" panose="02020404030301010803" charset="0"/>
                <a:cs typeface="Garamond" panose="02020404030301010803" charset="0"/>
              </a:rPr>
              <a:t>A</a:t>
            </a:r>
            <a:r>
              <a:rPr sz="450" b="1" spc="-35" dirty="0">
                <a:solidFill>
                  <a:schemeClr val="tx1">
                    <a:lumMod val="95000"/>
                    <a:lumOff val="5000"/>
                  </a:schemeClr>
                </a:solidFill>
                <a:latin typeface="Garamond" panose="02020404030301010803" charset="0"/>
                <a:cs typeface="Garamond" panose="02020404030301010803" charset="0"/>
              </a:rPr>
              <a:t>u</a:t>
            </a:r>
            <a:r>
              <a:rPr sz="450" b="1" spc="-5" dirty="0">
                <a:solidFill>
                  <a:schemeClr val="tx1">
                    <a:lumMod val="95000"/>
                    <a:lumOff val="5000"/>
                  </a:schemeClr>
                </a:solidFill>
                <a:latin typeface="Garamond" panose="02020404030301010803" charset="0"/>
                <a:cs typeface="Garamond" panose="02020404030301010803" charset="0"/>
              </a:rPr>
              <a:t>g</a:t>
            </a:r>
            <a:r>
              <a:rPr sz="450" b="1" spc="-35" dirty="0">
                <a:solidFill>
                  <a:schemeClr val="tx1">
                    <a:lumMod val="95000"/>
                    <a:lumOff val="5000"/>
                  </a:schemeClr>
                </a:solidFill>
                <a:latin typeface="Garamond" panose="02020404030301010803" charset="0"/>
                <a:cs typeface="Garamond" panose="02020404030301010803" charset="0"/>
              </a:rPr>
              <a:t>u</a:t>
            </a:r>
            <a:r>
              <a:rPr sz="450" b="1" spc="-20" dirty="0">
                <a:solidFill>
                  <a:schemeClr val="tx1">
                    <a:lumMod val="95000"/>
                    <a:lumOff val="5000"/>
                  </a:schemeClr>
                </a:solidFill>
                <a:latin typeface="Garamond" panose="02020404030301010803" charset="0"/>
                <a:cs typeface="Garamond" panose="02020404030301010803" charset="0"/>
              </a:rPr>
              <a:t>st</a:t>
            </a:r>
            <a:r>
              <a:rPr sz="450" b="1" spc="-35" dirty="0">
                <a:solidFill>
                  <a:schemeClr val="tx1">
                    <a:lumMod val="95000"/>
                    <a:lumOff val="5000"/>
                  </a:schemeClr>
                </a:solidFill>
                <a:latin typeface="Garamond" panose="02020404030301010803" charset="0"/>
                <a:cs typeface="Garamond" panose="02020404030301010803" charset="0"/>
              </a:rPr>
              <a:t> 2023 </a:t>
            </a:r>
            <a:r>
              <a:rPr sz="450" b="1" spc="-20" dirty="0">
                <a:solidFill>
                  <a:schemeClr val="tx1">
                    <a:lumMod val="95000"/>
                    <a:lumOff val="5000"/>
                  </a:schemeClr>
                </a:solidFill>
                <a:latin typeface="Garamond" panose="02020404030301010803" charset="0"/>
                <a:cs typeface="Garamond" panose="02020404030301010803" charset="0"/>
              </a:rPr>
              <a:t>it</a:t>
            </a:r>
            <a:r>
              <a:rPr sz="450" b="1" spc="-35" dirty="0">
                <a:solidFill>
                  <a:schemeClr val="tx1">
                    <a:lumMod val="95000"/>
                    <a:lumOff val="5000"/>
                  </a:schemeClr>
                </a:solidFill>
                <a:latin typeface="Garamond" panose="02020404030301010803" charset="0"/>
                <a:cs typeface="Garamond" panose="02020404030301010803" charset="0"/>
              </a:rPr>
              <a:t> </a:t>
            </a:r>
            <a:r>
              <a:rPr sz="450" b="1" spc="-30" dirty="0">
                <a:solidFill>
                  <a:schemeClr val="tx1">
                    <a:lumMod val="95000"/>
                    <a:lumOff val="5000"/>
                  </a:schemeClr>
                </a:solidFill>
                <a:latin typeface="Garamond" panose="02020404030301010803" charset="0"/>
                <a:cs typeface="Garamond" panose="02020404030301010803" charset="0"/>
              </a:rPr>
              <a:t>w</a:t>
            </a:r>
            <a:r>
              <a:rPr sz="450" b="1" dirty="0">
                <a:solidFill>
                  <a:schemeClr val="tx1">
                    <a:lumMod val="95000"/>
                    <a:lumOff val="5000"/>
                  </a:schemeClr>
                </a:solidFill>
                <a:latin typeface="Garamond" panose="02020404030301010803" charset="0"/>
                <a:cs typeface="Garamond" panose="02020404030301010803" charset="0"/>
              </a:rPr>
              <a:t>a</a:t>
            </a:r>
            <a:r>
              <a:rPr sz="450" b="1" spc="-25" dirty="0">
                <a:solidFill>
                  <a:schemeClr val="tx1">
                    <a:lumMod val="95000"/>
                    <a:lumOff val="5000"/>
                  </a:schemeClr>
                </a:solidFill>
                <a:latin typeface="Garamond" panose="02020404030301010803" charset="0"/>
                <a:cs typeface="Garamond" panose="02020404030301010803" charset="0"/>
              </a:rPr>
              <a:t>s</a:t>
            </a:r>
            <a:r>
              <a:rPr sz="450" b="1" spc="-35" dirty="0">
                <a:solidFill>
                  <a:schemeClr val="tx1">
                    <a:lumMod val="95000"/>
                    <a:lumOff val="5000"/>
                  </a:schemeClr>
                </a:solidFill>
                <a:latin typeface="Garamond" panose="02020404030301010803" charset="0"/>
                <a:cs typeface="Garamond" panose="02020404030301010803" charset="0"/>
              </a:rPr>
              <a:t> </a:t>
            </a:r>
            <a:r>
              <a:rPr sz="450" b="1" spc="-20" dirty="0">
                <a:solidFill>
                  <a:schemeClr val="tx1">
                    <a:lumMod val="95000"/>
                    <a:lumOff val="5000"/>
                  </a:schemeClr>
                </a:solidFill>
                <a:latin typeface="Garamond" panose="02020404030301010803" charset="0"/>
                <a:cs typeface="Garamond" panose="02020404030301010803" charset="0"/>
              </a:rPr>
              <a:t>es</a:t>
            </a:r>
            <a:r>
              <a:rPr sz="450" b="1" spc="-25" dirty="0">
                <a:solidFill>
                  <a:schemeClr val="tx1">
                    <a:lumMod val="95000"/>
                    <a:lumOff val="5000"/>
                  </a:schemeClr>
                </a:solidFill>
                <a:latin typeface="Garamond" panose="02020404030301010803" charset="0"/>
                <a:cs typeface="Garamond" panose="02020404030301010803" charset="0"/>
              </a:rPr>
              <a:t>ti</a:t>
            </a:r>
            <a:r>
              <a:rPr sz="450" b="1" spc="-35" dirty="0">
                <a:solidFill>
                  <a:schemeClr val="tx1">
                    <a:lumMod val="95000"/>
                    <a:lumOff val="5000"/>
                  </a:schemeClr>
                </a:solidFill>
                <a:latin typeface="Garamond" panose="02020404030301010803" charset="0"/>
                <a:cs typeface="Garamond" panose="02020404030301010803" charset="0"/>
              </a:rPr>
              <a:t>m</a:t>
            </a:r>
            <a:r>
              <a:rPr sz="450" b="1" spc="-10" dirty="0">
                <a:solidFill>
                  <a:schemeClr val="tx1">
                    <a:lumMod val="95000"/>
                    <a:lumOff val="5000"/>
                  </a:schemeClr>
                </a:solidFill>
                <a:latin typeface="Garamond" panose="02020404030301010803" charset="0"/>
                <a:cs typeface="Garamond" panose="02020404030301010803" charset="0"/>
              </a:rPr>
              <a:t>at</a:t>
            </a:r>
            <a:r>
              <a:rPr sz="450" b="1" spc="-15" dirty="0">
                <a:solidFill>
                  <a:schemeClr val="tx1">
                    <a:lumMod val="95000"/>
                    <a:lumOff val="5000"/>
                  </a:schemeClr>
                </a:solidFill>
                <a:latin typeface="Garamond" panose="02020404030301010803" charset="0"/>
                <a:cs typeface="Garamond" panose="02020404030301010803" charset="0"/>
              </a:rPr>
              <a:t>ed</a:t>
            </a:r>
            <a:r>
              <a:rPr sz="450" b="1" spc="-35" dirty="0">
                <a:solidFill>
                  <a:schemeClr val="tx1">
                    <a:lumMod val="95000"/>
                    <a:lumOff val="5000"/>
                  </a:schemeClr>
                </a:solidFill>
                <a:latin typeface="Garamond" panose="02020404030301010803" charset="0"/>
                <a:cs typeface="Garamond" panose="02020404030301010803" charset="0"/>
              </a:rPr>
              <a:t> </a:t>
            </a:r>
            <a:r>
              <a:rPr sz="450" b="1" spc="-20" dirty="0">
                <a:solidFill>
                  <a:schemeClr val="tx1">
                    <a:lumMod val="95000"/>
                    <a:lumOff val="5000"/>
                  </a:schemeClr>
                </a:solidFill>
                <a:latin typeface="Garamond" panose="02020404030301010803" charset="0"/>
                <a:cs typeface="Garamond" panose="02020404030301010803" charset="0"/>
              </a:rPr>
              <a:t>t</a:t>
            </a:r>
            <a:r>
              <a:rPr sz="450" b="1" spc="-30" dirty="0">
                <a:solidFill>
                  <a:schemeClr val="tx1">
                    <a:lumMod val="95000"/>
                    <a:lumOff val="5000"/>
                  </a:schemeClr>
                </a:solidFill>
                <a:latin typeface="Garamond" panose="02020404030301010803" charset="0"/>
                <a:cs typeface="Garamond" panose="02020404030301010803" charset="0"/>
              </a:rPr>
              <a:t>h</a:t>
            </a:r>
            <a:r>
              <a:rPr sz="450" b="1" dirty="0">
                <a:solidFill>
                  <a:schemeClr val="tx1">
                    <a:lumMod val="95000"/>
                    <a:lumOff val="5000"/>
                  </a:schemeClr>
                </a:solidFill>
                <a:latin typeface="Garamond" panose="02020404030301010803" charset="0"/>
                <a:cs typeface="Garamond" panose="02020404030301010803" charset="0"/>
              </a:rPr>
              <a:t>a</a:t>
            </a:r>
            <a:r>
              <a:rPr sz="450" b="1" spc="-15" dirty="0">
                <a:solidFill>
                  <a:schemeClr val="tx1">
                    <a:lumMod val="95000"/>
                    <a:lumOff val="5000"/>
                  </a:schemeClr>
                </a:solidFill>
                <a:latin typeface="Garamond" panose="02020404030301010803" charset="0"/>
                <a:cs typeface="Garamond" panose="02020404030301010803" charset="0"/>
              </a:rPr>
              <a:t>t  </a:t>
            </a:r>
            <a:r>
              <a:rPr sz="450" b="1" spc="-80" dirty="0">
                <a:solidFill>
                  <a:schemeClr val="tx1">
                    <a:lumMod val="95000"/>
                    <a:lumOff val="5000"/>
                  </a:schemeClr>
                </a:solidFill>
                <a:latin typeface="Garamond" panose="02020404030301010803" charset="0"/>
                <a:cs typeface="Garamond" panose="02020404030301010803" charset="0"/>
              </a:rPr>
              <a:t>I</a:t>
            </a:r>
            <a:r>
              <a:rPr sz="450" b="1" spc="-20" dirty="0">
                <a:solidFill>
                  <a:schemeClr val="tx1">
                    <a:lumMod val="95000"/>
                    <a:lumOff val="5000"/>
                  </a:schemeClr>
                </a:solidFill>
                <a:latin typeface="Garamond" panose="02020404030301010803" charset="0"/>
                <a:cs typeface="Garamond" panose="02020404030301010803" charset="0"/>
              </a:rPr>
              <a:t>ndi</a:t>
            </a:r>
            <a:r>
              <a:rPr sz="450" b="1" dirty="0">
                <a:solidFill>
                  <a:schemeClr val="tx1">
                    <a:lumMod val="95000"/>
                    <a:lumOff val="5000"/>
                  </a:schemeClr>
                </a:solidFill>
                <a:latin typeface="Garamond" panose="02020404030301010803" charset="0"/>
                <a:cs typeface="Garamond" panose="02020404030301010803" charset="0"/>
              </a:rPr>
              <a:t>a</a:t>
            </a:r>
            <a:r>
              <a:rPr sz="450" b="1" spc="-35" dirty="0">
                <a:solidFill>
                  <a:schemeClr val="tx1">
                    <a:lumMod val="95000"/>
                    <a:lumOff val="5000"/>
                  </a:schemeClr>
                </a:solidFill>
                <a:latin typeface="Garamond" panose="02020404030301010803" charset="0"/>
                <a:cs typeface="Garamond" panose="02020404030301010803" charset="0"/>
              </a:rPr>
              <a:t> u</a:t>
            </a:r>
            <a:r>
              <a:rPr sz="450" b="1" spc="-20" dirty="0">
                <a:solidFill>
                  <a:schemeClr val="tx1">
                    <a:lumMod val="95000"/>
                    <a:lumOff val="5000"/>
                  </a:schemeClr>
                </a:solidFill>
                <a:latin typeface="Garamond" panose="02020404030301010803" charset="0"/>
                <a:cs typeface="Garamond" panose="02020404030301010803" charset="0"/>
              </a:rPr>
              <a:t>s</a:t>
            </a:r>
            <a:r>
              <a:rPr sz="450" b="1" spc="-25" dirty="0">
                <a:solidFill>
                  <a:schemeClr val="tx1">
                    <a:lumMod val="95000"/>
                    <a:lumOff val="5000"/>
                  </a:schemeClr>
                </a:solidFill>
                <a:latin typeface="Garamond" panose="02020404030301010803" charset="0"/>
                <a:cs typeface="Garamond" panose="02020404030301010803" charset="0"/>
              </a:rPr>
              <a:t>es</a:t>
            </a:r>
            <a:r>
              <a:rPr sz="450" b="1" spc="-35" dirty="0">
                <a:solidFill>
                  <a:schemeClr val="tx1">
                    <a:lumMod val="95000"/>
                    <a:lumOff val="5000"/>
                  </a:schemeClr>
                </a:solidFill>
                <a:latin typeface="Garamond" panose="02020404030301010803" charset="0"/>
                <a:cs typeface="Garamond" panose="02020404030301010803" charset="0"/>
              </a:rPr>
              <a:t> </a:t>
            </a:r>
            <a:r>
              <a:rPr sz="450" b="1" spc="-40" dirty="0">
                <a:solidFill>
                  <a:schemeClr val="tx1">
                    <a:lumMod val="95000"/>
                    <a:lumOff val="5000"/>
                  </a:schemeClr>
                </a:solidFill>
                <a:latin typeface="Garamond" panose="02020404030301010803" charset="0"/>
                <a:cs typeface="Garamond" panose="02020404030301010803" charset="0"/>
              </a:rPr>
              <a:t>4936</a:t>
            </a:r>
            <a:r>
              <a:rPr sz="450" b="1" spc="-35" dirty="0">
                <a:solidFill>
                  <a:schemeClr val="tx1">
                    <a:lumMod val="95000"/>
                    <a:lumOff val="5000"/>
                  </a:schemeClr>
                </a:solidFill>
                <a:latin typeface="Garamond" panose="02020404030301010803" charset="0"/>
                <a:cs typeface="Garamond" panose="02020404030301010803" charset="0"/>
              </a:rPr>
              <a:t> </a:t>
            </a:r>
            <a:r>
              <a:rPr sz="450" b="1" spc="-15" dirty="0">
                <a:solidFill>
                  <a:schemeClr val="tx1">
                    <a:lumMod val="95000"/>
                    <a:lumOff val="5000"/>
                  </a:schemeClr>
                </a:solidFill>
                <a:latin typeface="Garamond" panose="02020404030301010803" charset="0"/>
                <a:cs typeface="Garamond" panose="02020404030301010803" charset="0"/>
              </a:rPr>
              <a:t>th</a:t>
            </a:r>
            <a:r>
              <a:rPr sz="450" b="1" spc="-25" dirty="0">
                <a:solidFill>
                  <a:schemeClr val="tx1">
                    <a:lumMod val="95000"/>
                    <a:lumOff val="5000"/>
                  </a:schemeClr>
                </a:solidFill>
                <a:latin typeface="Garamond" panose="02020404030301010803" charset="0"/>
                <a:cs typeface="Garamond" panose="02020404030301010803" charset="0"/>
              </a:rPr>
              <a:t>ous</a:t>
            </a:r>
            <a:r>
              <a:rPr sz="450" b="1" spc="-10" dirty="0">
                <a:solidFill>
                  <a:schemeClr val="tx1">
                    <a:lumMod val="95000"/>
                    <a:lumOff val="5000"/>
                  </a:schemeClr>
                </a:solidFill>
                <a:latin typeface="Garamond" panose="02020404030301010803" charset="0"/>
                <a:cs typeface="Garamond" panose="02020404030301010803" charset="0"/>
              </a:rPr>
              <a:t>and</a:t>
            </a:r>
            <a:r>
              <a:rPr sz="450" b="1" spc="-35" dirty="0">
                <a:solidFill>
                  <a:schemeClr val="tx1">
                    <a:lumMod val="95000"/>
                    <a:lumOff val="5000"/>
                  </a:schemeClr>
                </a:solidFill>
                <a:latin typeface="Garamond" panose="02020404030301010803" charset="0"/>
                <a:cs typeface="Garamond" panose="02020404030301010803" charset="0"/>
              </a:rPr>
              <a:t> </a:t>
            </a:r>
            <a:r>
              <a:rPr sz="450" b="1" spc="-10" dirty="0">
                <a:solidFill>
                  <a:schemeClr val="tx1">
                    <a:lumMod val="95000"/>
                    <a:lumOff val="5000"/>
                  </a:schemeClr>
                </a:solidFill>
                <a:latin typeface="Garamond" panose="02020404030301010803" charset="0"/>
                <a:cs typeface="Garamond" panose="02020404030301010803" charset="0"/>
              </a:rPr>
              <a:t>bar</a:t>
            </a:r>
            <a:r>
              <a:rPr sz="450" b="1" spc="-25" dirty="0">
                <a:solidFill>
                  <a:schemeClr val="tx1">
                    <a:lumMod val="95000"/>
                    <a:lumOff val="5000"/>
                  </a:schemeClr>
                </a:solidFill>
                <a:latin typeface="Garamond" panose="02020404030301010803" charset="0"/>
                <a:cs typeface="Garamond" panose="02020404030301010803" charset="0"/>
              </a:rPr>
              <a:t>r</a:t>
            </a:r>
            <a:r>
              <a:rPr sz="450" b="1" spc="-15" dirty="0">
                <a:solidFill>
                  <a:schemeClr val="tx1">
                    <a:lumMod val="95000"/>
                    <a:lumOff val="5000"/>
                  </a:schemeClr>
                </a:solidFill>
                <a:latin typeface="Garamond" panose="02020404030301010803" charset="0"/>
                <a:cs typeface="Garamond" panose="02020404030301010803" charset="0"/>
              </a:rPr>
              <a:t>els  </a:t>
            </a:r>
            <a:r>
              <a:rPr sz="450" b="1" spc="-10" dirty="0">
                <a:solidFill>
                  <a:schemeClr val="tx1">
                    <a:lumMod val="95000"/>
                    <a:lumOff val="5000"/>
                  </a:schemeClr>
                </a:solidFill>
                <a:latin typeface="Garamond" panose="02020404030301010803" charset="0"/>
                <a:cs typeface="Garamond" panose="02020404030301010803" charset="0"/>
              </a:rPr>
              <a:t>p</a:t>
            </a:r>
            <a:r>
              <a:rPr sz="450" b="1" spc="-20" dirty="0">
                <a:solidFill>
                  <a:schemeClr val="tx1">
                    <a:lumMod val="95000"/>
                    <a:lumOff val="5000"/>
                  </a:schemeClr>
                </a:solidFill>
                <a:latin typeface="Garamond" panose="02020404030301010803" charset="0"/>
                <a:cs typeface="Garamond" panose="02020404030301010803" charset="0"/>
              </a:rPr>
              <a:t>e</a:t>
            </a:r>
            <a:r>
              <a:rPr sz="450" b="1" spc="-15" dirty="0">
                <a:solidFill>
                  <a:schemeClr val="tx1">
                    <a:lumMod val="95000"/>
                    <a:lumOff val="5000"/>
                  </a:schemeClr>
                </a:solidFill>
                <a:latin typeface="Garamond" panose="02020404030301010803" charset="0"/>
                <a:cs typeface="Garamond" panose="02020404030301010803" charset="0"/>
              </a:rPr>
              <a:t>r</a:t>
            </a:r>
            <a:r>
              <a:rPr sz="450" b="1" spc="-35" dirty="0">
                <a:solidFill>
                  <a:schemeClr val="tx1">
                    <a:lumMod val="95000"/>
                    <a:lumOff val="5000"/>
                  </a:schemeClr>
                </a:solidFill>
                <a:latin typeface="Garamond" panose="02020404030301010803" charset="0"/>
                <a:cs typeface="Garamond" panose="02020404030301010803" charset="0"/>
              </a:rPr>
              <a:t> </a:t>
            </a:r>
            <a:r>
              <a:rPr sz="450" b="1" spc="-5" dirty="0">
                <a:solidFill>
                  <a:schemeClr val="tx1">
                    <a:lumMod val="95000"/>
                    <a:lumOff val="5000"/>
                  </a:schemeClr>
                </a:solidFill>
                <a:latin typeface="Garamond" panose="02020404030301010803" charset="0"/>
                <a:cs typeface="Garamond" panose="02020404030301010803" charset="0"/>
              </a:rPr>
              <a:t>d</a:t>
            </a:r>
            <a:r>
              <a:rPr sz="450" b="1" spc="-15" dirty="0">
                <a:solidFill>
                  <a:schemeClr val="tx1">
                    <a:lumMod val="95000"/>
                    <a:lumOff val="5000"/>
                  </a:schemeClr>
                </a:solidFill>
                <a:latin typeface="Garamond" panose="02020404030301010803" charset="0"/>
                <a:cs typeface="Garamond" panose="02020404030301010803" charset="0"/>
              </a:rPr>
              <a:t>a</a:t>
            </a:r>
            <a:r>
              <a:rPr sz="450" b="1" spc="-40" dirty="0">
                <a:solidFill>
                  <a:schemeClr val="tx1">
                    <a:lumMod val="95000"/>
                    <a:lumOff val="5000"/>
                  </a:schemeClr>
                </a:solidFill>
                <a:latin typeface="Garamond" panose="02020404030301010803" charset="0"/>
                <a:cs typeface="Garamond" panose="02020404030301010803" charset="0"/>
              </a:rPr>
              <a:t>y.</a:t>
            </a:r>
            <a:r>
              <a:rPr sz="450" b="1" spc="-35" dirty="0">
                <a:solidFill>
                  <a:schemeClr val="tx1">
                    <a:lumMod val="95000"/>
                    <a:lumOff val="5000"/>
                  </a:schemeClr>
                </a:solidFill>
                <a:latin typeface="Garamond" panose="02020404030301010803" charset="0"/>
                <a:cs typeface="Garamond" panose="02020404030301010803" charset="0"/>
              </a:rPr>
              <a:t> </a:t>
            </a:r>
            <a:r>
              <a:rPr sz="450" b="1" spc="-25" dirty="0">
                <a:solidFill>
                  <a:schemeClr val="tx1">
                    <a:lumMod val="95000"/>
                    <a:lumOff val="5000"/>
                  </a:schemeClr>
                </a:solidFill>
                <a:latin typeface="Garamond" panose="02020404030301010803" charset="0"/>
                <a:cs typeface="Garamond" panose="02020404030301010803" charset="0"/>
              </a:rPr>
              <a:t>As</a:t>
            </a:r>
            <a:r>
              <a:rPr sz="450" b="1" spc="-35" dirty="0">
                <a:solidFill>
                  <a:schemeClr val="tx1">
                    <a:lumMod val="95000"/>
                    <a:lumOff val="5000"/>
                  </a:schemeClr>
                </a:solidFill>
                <a:latin typeface="Garamond" panose="02020404030301010803" charset="0"/>
                <a:cs typeface="Garamond" panose="02020404030301010803" charset="0"/>
              </a:rPr>
              <a:t> </a:t>
            </a:r>
            <a:r>
              <a:rPr sz="450" b="1" spc="-25" dirty="0">
                <a:solidFill>
                  <a:schemeClr val="tx1">
                    <a:lumMod val="95000"/>
                    <a:lumOff val="5000"/>
                  </a:schemeClr>
                </a:solidFill>
                <a:latin typeface="Garamond" panose="02020404030301010803" charset="0"/>
                <a:cs typeface="Garamond" panose="02020404030301010803" charset="0"/>
              </a:rPr>
              <a:t>s</a:t>
            </a:r>
            <a:r>
              <a:rPr sz="450" b="1" spc="-35" dirty="0">
                <a:solidFill>
                  <a:schemeClr val="tx1">
                    <a:lumMod val="95000"/>
                    <a:lumOff val="5000"/>
                  </a:schemeClr>
                </a:solidFill>
                <a:latin typeface="Garamond" panose="02020404030301010803" charset="0"/>
                <a:cs typeface="Garamond" panose="02020404030301010803" charset="0"/>
              </a:rPr>
              <a:t>u</a:t>
            </a:r>
            <a:r>
              <a:rPr sz="450" b="1" spc="-15" dirty="0">
                <a:solidFill>
                  <a:schemeClr val="tx1">
                    <a:lumMod val="95000"/>
                    <a:lumOff val="5000"/>
                  </a:schemeClr>
                </a:solidFill>
                <a:latin typeface="Garamond" panose="02020404030301010803" charset="0"/>
                <a:cs typeface="Garamond" panose="02020404030301010803" charset="0"/>
              </a:rPr>
              <a:t>ch</a:t>
            </a:r>
            <a:r>
              <a:rPr sz="450" b="1" spc="-35" dirty="0">
                <a:solidFill>
                  <a:schemeClr val="tx1">
                    <a:lumMod val="95000"/>
                    <a:lumOff val="5000"/>
                  </a:schemeClr>
                </a:solidFill>
                <a:latin typeface="Garamond" panose="02020404030301010803" charset="0"/>
                <a:cs typeface="Garamond" panose="02020404030301010803" charset="0"/>
              </a:rPr>
              <a:t> </a:t>
            </a:r>
            <a:r>
              <a:rPr sz="450" b="1" spc="-5" dirty="0">
                <a:solidFill>
                  <a:schemeClr val="tx1">
                    <a:lumMod val="95000"/>
                    <a:lumOff val="5000"/>
                  </a:schemeClr>
                </a:solidFill>
                <a:latin typeface="Garamond" panose="02020404030301010803" charset="0"/>
                <a:cs typeface="Garamond" panose="02020404030301010803" charset="0"/>
              </a:rPr>
              <a:t>a</a:t>
            </a:r>
            <a:r>
              <a:rPr sz="450" b="1" dirty="0">
                <a:solidFill>
                  <a:schemeClr val="tx1">
                    <a:lumMod val="95000"/>
                    <a:lumOff val="5000"/>
                  </a:schemeClr>
                </a:solidFill>
                <a:latin typeface="Garamond" panose="02020404030301010803" charset="0"/>
                <a:cs typeface="Garamond" panose="02020404030301010803" charset="0"/>
              </a:rPr>
              <a:t>d</a:t>
            </a:r>
            <a:r>
              <a:rPr sz="450" b="1" spc="-35" dirty="0">
                <a:solidFill>
                  <a:schemeClr val="tx1">
                    <a:lumMod val="95000"/>
                    <a:lumOff val="5000"/>
                  </a:schemeClr>
                </a:solidFill>
                <a:latin typeface="Garamond" panose="02020404030301010803" charset="0"/>
                <a:cs typeface="Garamond" panose="02020404030301010803" charset="0"/>
              </a:rPr>
              <a:t>u</a:t>
            </a:r>
            <a:r>
              <a:rPr sz="450" b="1" spc="-20" dirty="0">
                <a:solidFill>
                  <a:schemeClr val="tx1">
                    <a:lumMod val="95000"/>
                    <a:lumOff val="5000"/>
                  </a:schemeClr>
                </a:solidFill>
                <a:latin typeface="Garamond" panose="02020404030301010803" charset="0"/>
                <a:cs typeface="Garamond" panose="02020404030301010803" charset="0"/>
              </a:rPr>
              <a:t>lte</a:t>
            </a:r>
            <a:r>
              <a:rPr sz="450" b="1" spc="-25" dirty="0">
                <a:solidFill>
                  <a:schemeClr val="tx1">
                    <a:lumMod val="95000"/>
                    <a:lumOff val="5000"/>
                  </a:schemeClr>
                </a:solidFill>
                <a:latin typeface="Garamond" panose="02020404030301010803" charset="0"/>
                <a:cs typeface="Garamond" panose="02020404030301010803" charset="0"/>
              </a:rPr>
              <a:t>r</a:t>
            </a:r>
            <a:r>
              <a:rPr sz="450" b="1" spc="-15" dirty="0">
                <a:solidFill>
                  <a:schemeClr val="tx1">
                    <a:lumMod val="95000"/>
                    <a:lumOff val="5000"/>
                  </a:schemeClr>
                </a:solidFill>
                <a:latin typeface="Garamond" panose="02020404030301010803" charset="0"/>
                <a:cs typeface="Garamond" panose="02020404030301010803" charset="0"/>
              </a:rPr>
              <a:t>ation</a:t>
            </a:r>
            <a:r>
              <a:rPr sz="450" b="1" spc="-35" dirty="0">
                <a:solidFill>
                  <a:schemeClr val="tx1">
                    <a:lumMod val="95000"/>
                    <a:lumOff val="5000"/>
                  </a:schemeClr>
                </a:solidFill>
                <a:latin typeface="Garamond" panose="02020404030301010803" charset="0"/>
                <a:cs typeface="Garamond" panose="02020404030301010803" charset="0"/>
              </a:rPr>
              <a:t> </a:t>
            </a:r>
            <a:r>
              <a:rPr sz="450" b="1" spc="-10" dirty="0">
                <a:solidFill>
                  <a:schemeClr val="tx1">
                    <a:lumMod val="95000"/>
                    <a:lumOff val="5000"/>
                  </a:schemeClr>
                </a:solidFill>
                <a:latin typeface="Garamond" panose="02020404030301010803" charset="0"/>
                <a:cs typeface="Garamond" panose="02020404030301010803" charset="0"/>
              </a:rPr>
              <a:t>o</a:t>
            </a:r>
            <a:r>
              <a:rPr sz="450" b="1" spc="10" dirty="0">
                <a:solidFill>
                  <a:schemeClr val="tx1">
                    <a:lumMod val="95000"/>
                    <a:lumOff val="5000"/>
                  </a:schemeClr>
                </a:solidFill>
                <a:latin typeface="Garamond" panose="02020404030301010803" charset="0"/>
                <a:cs typeface="Garamond" panose="02020404030301010803" charset="0"/>
              </a:rPr>
              <a:t>f </a:t>
            </a:r>
            <a:r>
              <a:rPr sz="450" b="1" spc="-10" dirty="0">
                <a:solidFill>
                  <a:schemeClr val="tx1">
                    <a:lumMod val="95000"/>
                    <a:lumOff val="5000"/>
                  </a:schemeClr>
                </a:solidFill>
                <a:latin typeface="Garamond" panose="02020404030301010803" charset="0"/>
                <a:cs typeface="Garamond" panose="02020404030301010803" charset="0"/>
              </a:rPr>
              <a:t>f</a:t>
            </a:r>
            <a:r>
              <a:rPr sz="450" b="1" spc="-15" dirty="0">
                <a:solidFill>
                  <a:schemeClr val="tx1">
                    <a:lumMod val="95000"/>
                    <a:lumOff val="5000"/>
                  </a:schemeClr>
                </a:solidFill>
                <a:latin typeface="Garamond" panose="02020404030301010803" charset="0"/>
                <a:cs typeface="Garamond" panose="02020404030301010803" charset="0"/>
              </a:rPr>
              <a:t>uel</a:t>
            </a:r>
            <a:r>
              <a:rPr sz="450" b="1" spc="-35" dirty="0">
                <a:solidFill>
                  <a:schemeClr val="tx1">
                    <a:lumMod val="95000"/>
                    <a:lumOff val="5000"/>
                  </a:schemeClr>
                </a:solidFill>
                <a:latin typeface="Garamond" panose="02020404030301010803" charset="0"/>
                <a:cs typeface="Garamond" panose="02020404030301010803" charset="0"/>
              </a:rPr>
              <a:t> </a:t>
            </a:r>
            <a:r>
              <a:rPr sz="450" b="1" spc="-10" dirty="0">
                <a:solidFill>
                  <a:schemeClr val="tx1">
                    <a:lumMod val="95000"/>
                    <a:lumOff val="5000"/>
                  </a:schemeClr>
                </a:solidFill>
                <a:latin typeface="Garamond" panose="02020404030301010803" charset="0"/>
                <a:cs typeface="Garamond" panose="02020404030301010803" charset="0"/>
              </a:rPr>
              <a:t>as</a:t>
            </a:r>
            <a:r>
              <a:rPr sz="450" b="1" spc="-35" dirty="0">
                <a:solidFill>
                  <a:schemeClr val="tx1">
                    <a:lumMod val="95000"/>
                    <a:lumOff val="5000"/>
                  </a:schemeClr>
                </a:solidFill>
                <a:latin typeface="Garamond" panose="02020404030301010803" charset="0"/>
                <a:cs typeface="Garamond" panose="02020404030301010803" charset="0"/>
              </a:rPr>
              <a:t> w</a:t>
            </a:r>
            <a:r>
              <a:rPr sz="450" b="1" spc="-15" dirty="0">
                <a:solidFill>
                  <a:schemeClr val="tx1">
                    <a:lumMod val="95000"/>
                    <a:lumOff val="5000"/>
                  </a:schemeClr>
                </a:solidFill>
                <a:latin typeface="Garamond" panose="02020404030301010803" charset="0"/>
                <a:cs typeface="Garamond" panose="02020404030301010803" charset="0"/>
              </a:rPr>
              <a:t>ell</a:t>
            </a:r>
            <a:r>
              <a:rPr sz="450" b="1" spc="-35" dirty="0">
                <a:solidFill>
                  <a:schemeClr val="tx1">
                    <a:lumMod val="95000"/>
                    <a:lumOff val="5000"/>
                  </a:schemeClr>
                </a:solidFill>
                <a:latin typeface="Garamond" panose="02020404030301010803" charset="0"/>
                <a:cs typeface="Garamond" panose="02020404030301010803" charset="0"/>
              </a:rPr>
              <a:t> </a:t>
            </a:r>
            <a:r>
              <a:rPr sz="450" b="1" spc="-10" dirty="0">
                <a:solidFill>
                  <a:schemeClr val="tx1">
                    <a:lumMod val="95000"/>
                    <a:lumOff val="5000"/>
                  </a:schemeClr>
                </a:solidFill>
                <a:latin typeface="Garamond" panose="02020404030301010803" charset="0"/>
                <a:cs typeface="Garamond" panose="02020404030301010803" charset="0"/>
              </a:rPr>
              <a:t>a</a:t>
            </a:r>
            <a:r>
              <a:rPr lang="en-US" sz="450" b="1" spc="-10" dirty="0">
                <a:solidFill>
                  <a:schemeClr val="tx1">
                    <a:lumMod val="95000"/>
                    <a:lumOff val="5000"/>
                  </a:schemeClr>
                </a:solidFill>
                <a:latin typeface="Garamond" panose="02020404030301010803" charset="0"/>
                <a:cs typeface="Garamond" panose="02020404030301010803" charset="0"/>
              </a:rPr>
              <a:t>nd</a:t>
            </a:r>
            <a:r>
              <a:rPr sz="450" b="1" spc="-35" dirty="0">
                <a:solidFill>
                  <a:schemeClr val="tx1">
                    <a:lumMod val="95000"/>
                    <a:lumOff val="5000"/>
                  </a:schemeClr>
                </a:solidFill>
                <a:latin typeface="Garamond" panose="02020404030301010803" charset="0"/>
                <a:cs typeface="Garamond" panose="02020404030301010803" charset="0"/>
              </a:rPr>
              <a:t> </a:t>
            </a:r>
            <a:r>
              <a:rPr sz="450" b="1" spc="-25" dirty="0">
                <a:solidFill>
                  <a:schemeClr val="tx1">
                    <a:lumMod val="95000"/>
                    <a:lumOff val="5000"/>
                  </a:schemeClr>
                </a:solidFill>
                <a:latin typeface="Garamond" panose="02020404030301010803" charset="0"/>
                <a:cs typeface="Garamond" panose="02020404030301010803" charset="0"/>
              </a:rPr>
              <a:t>r</a:t>
            </a:r>
            <a:r>
              <a:rPr sz="450" b="1" spc="-15" dirty="0">
                <a:solidFill>
                  <a:schemeClr val="tx1">
                    <a:lumMod val="95000"/>
                    <a:lumOff val="5000"/>
                  </a:schemeClr>
                </a:solidFill>
                <a:latin typeface="Garamond" panose="02020404030301010803" charset="0"/>
                <a:cs typeface="Garamond" panose="02020404030301010803" charset="0"/>
              </a:rPr>
              <a:t>e</a:t>
            </a:r>
            <a:r>
              <a:rPr sz="450" b="1" spc="-10" dirty="0">
                <a:solidFill>
                  <a:schemeClr val="tx1">
                    <a:lumMod val="95000"/>
                    <a:lumOff val="5000"/>
                  </a:schemeClr>
                </a:solidFill>
                <a:latin typeface="Garamond" panose="02020404030301010803" charset="0"/>
                <a:cs typeface="Garamond" panose="02020404030301010803" charset="0"/>
              </a:rPr>
              <a:t>d</a:t>
            </a:r>
            <a:r>
              <a:rPr sz="450" b="1" spc="-35" dirty="0">
                <a:solidFill>
                  <a:schemeClr val="tx1">
                    <a:lumMod val="95000"/>
                    <a:lumOff val="5000"/>
                  </a:schemeClr>
                </a:solidFill>
                <a:latin typeface="Garamond" panose="02020404030301010803" charset="0"/>
                <a:cs typeface="Garamond" panose="02020404030301010803" charset="0"/>
              </a:rPr>
              <a:t>u</a:t>
            </a:r>
            <a:r>
              <a:rPr sz="450" b="1" spc="-15" dirty="0">
                <a:solidFill>
                  <a:schemeClr val="tx1">
                    <a:lumMod val="95000"/>
                    <a:lumOff val="5000"/>
                  </a:schemeClr>
                </a:solidFill>
                <a:latin typeface="Garamond" panose="02020404030301010803" charset="0"/>
                <a:cs typeface="Garamond" panose="02020404030301010803" charset="0"/>
              </a:rPr>
              <a:t>c</a:t>
            </a:r>
            <a:r>
              <a:rPr lang="en-US" sz="450" b="1" spc="-15" dirty="0">
                <a:solidFill>
                  <a:schemeClr val="tx1">
                    <a:lumMod val="95000"/>
                    <a:lumOff val="5000"/>
                  </a:schemeClr>
                </a:solidFill>
                <a:latin typeface="Garamond" panose="02020404030301010803" charset="0"/>
                <a:cs typeface="Garamond" panose="02020404030301010803" charset="0"/>
              </a:rPr>
              <a:t>tion in</a:t>
            </a:r>
            <a:r>
              <a:rPr sz="450" b="1" spc="-35" dirty="0">
                <a:solidFill>
                  <a:schemeClr val="tx1">
                    <a:lumMod val="95000"/>
                    <a:lumOff val="5000"/>
                  </a:schemeClr>
                </a:solidFill>
                <a:latin typeface="Garamond" panose="02020404030301010803" charset="0"/>
                <a:cs typeface="Garamond" panose="02020404030301010803" charset="0"/>
              </a:rPr>
              <a:t> </a:t>
            </a:r>
            <a:r>
              <a:rPr sz="450" b="1" spc="5" dirty="0">
                <a:solidFill>
                  <a:schemeClr val="tx1">
                    <a:lumMod val="95000"/>
                    <a:lumOff val="5000"/>
                  </a:schemeClr>
                </a:solidFill>
                <a:latin typeface="Garamond" panose="02020404030301010803" charset="0"/>
                <a:cs typeface="Garamond" panose="02020404030301010803" charset="0"/>
              </a:rPr>
              <a:t>f</a:t>
            </a:r>
            <a:r>
              <a:rPr sz="450" b="1" spc="-20" dirty="0">
                <a:solidFill>
                  <a:schemeClr val="tx1">
                    <a:lumMod val="95000"/>
                    <a:lumOff val="5000"/>
                  </a:schemeClr>
                </a:solidFill>
                <a:latin typeface="Garamond" panose="02020404030301010803" charset="0"/>
                <a:cs typeface="Garamond" panose="02020404030301010803" charset="0"/>
              </a:rPr>
              <a:t>uel </a:t>
            </a:r>
            <a:r>
              <a:rPr sz="450" b="1" spc="-10" dirty="0">
                <a:solidFill>
                  <a:schemeClr val="tx1">
                    <a:lumMod val="95000"/>
                    <a:lumOff val="5000"/>
                  </a:schemeClr>
                </a:solidFill>
                <a:latin typeface="Garamond" panose="02020404030301010803" charset="0"/>
                <a:cs typeface="Garamond" panose="02020404030301010803" charset="0"/>
              </a:rPr>
              <a:t>o</a:t>
            </a:r>
            <a:r>
              <a:rPr sz="450" b="1" spc="-15" dirty="0">
                <a:solidFill>
                  <a:schemeClr val="tx1">
                    <a:lumMod val="95000"/>
                    <a:lumOff val="5000"/>
                  </a:schemeClr>
                </a:solidFill>
                <a:latin typeface="Garamond" panose="02020404030301010803" charset="0"/>
                <a:cs typeface="Garamond" panose="02020404030301010803" charset="0"/>
              </a:rPr>
              <a:t>ut</a:t>
            </a:r>
            <a:r>
              <a:rPr sz="450" b="1" spc="-25" dirty="0">
                <a:solidFill>
                  <a:schemeClr val="tx1">
                    <a:lumMod val="95000"/>
                    <a:lumOff val="5000"/>
                  </a:schemeClr>
                </a:solidFill>
                <a:latin typeface="Garamond" panose="02020404030301010803" charset="0"/>
                <a:cs typeface="Garamond" panose="02020404030301010803" charset="0"/>
              </a:rPr>
              <a:t>ﬂ</a:t>
            </a:r>
            <a:r>
              <a:rPr sz="450" b="1" spc="-15" dirty="0">
                <a:solidFill>
                  <a:schemeClr val="tx1">
                    <a:lumMod val="95000"/>
                    <a:lumOff val="5000"/>
                  </a:schemeClr>
                </a:solidFill>
                <a:latin typeface="Garamond" panose="02020404030301010803" charset="0"/>
                <a:cs typeface="Garamond" panose="02020404030301010803" charset="0"/>
              </a:rPr>
              <a:t>ow</a:t>
            </a:r>
            <a:r>
              <a:rPr sz="450" b="1" spc="-35" dirty="0">
                <a:solidFill>
                  <a:schemeClr val="tx1">
                    <a:lumMod val="95000"/>
                    <a:lumOff val="5000"/>
                  </a:schemeClr>
                </a:solidFill>
                <a:latin typeface="Garamond" panose="02020404030301010803" charset="0"/>
                <a:cs typeface="Garamond" panose="02020404030301010803" charset="0"/>
              </a:rPr>
              <a:t> </a:t>
            </a:r>
            <a:r>
              <a:rPr sz="450" b="1" spc="-25" dirty="0">
                <a:solidFill>
                  <a:schemeClr val="tx1">
                    <a:lumMod val="95000"/>
                    <a:lumOff val="5000"/>
                  </a:schemeClr>
                </a:solidFill>
                <a:latin typeface="Garamond" panose="02020404030301010803" charset="0"/>
                <a:cs typeface="Garamond" panose="02020404030301010803" charset="0"/>
              </a:rPr>
              <a:t>in</a:t>
            </a:r>
            <a:r>
              <a:rPr sz="450" b="1" spc="-35" dirty="0">
                <a:solidFill>
                  <a:schemeClr val="tx1">
                    <a:lumMod val="95000"/>
                    <a:lumOff val="5000"/>
                  </a:schemeClr>
                </a:solidFill>
                <a:latin typeface="Garamond" panose="02020404030301010803" charset="0"/>
                <a:cs typeface="Garamond" panose="02020404030301010803" charset="0"/>
              </a:rPr>
              <a:t> </a:t>
            </a:r>
            <a:r>
              <a:rPr lang="en-US" sz="450" b="1" spc="-15" dirty="0">
                <a:solidFill>
                  <a:schemeClr val="tx1">
                    <a:lumMod val="95000"/>
                    <a:lumOff val="5000"/>
                  </a:schemeClr>
                </a:solidFill>
                <a:latin typeface="Garamond" panose="02020404030301010803" charset="0"/>
                <a:cs typeface="Garamond" panose="02020404030301010803" charset="0"/>
              </a:rPr>
              <a:t>fuel stations </a:t>
            </a:r>
            <a:r>
              <a:rPr sz="450" b="1" spc="-15" dirty="0">
                <a:solidFill>
                  <a:schemeClr val="tx1">
                    <a:lumMod val="95000"/>
                    <a:lumOff val="5000"/>
                  </a:schemeClr>
                </a:solidFill>
                <a:latin typeface="Garamond" panose="02020404030301010803" charset="0"/>
                <a:cs typeface="Garamond" panose="02020404030301010803" charset="0"/>
              </a:rPr>
              <a:t>has </a:t>
            </a:r>
            <a:r>
              <a:rPr sz="450" b="1" spc="-10" dirty="0">
                <a:solidFill>
                  <a:schemeClr val="tx1">
                    <a:lumMod val="95000"/>
                    <a:lumOff val="5000"/>
                  </a:schemeClr>
                </a:solidFill>
                <a:latin typeface="Garamond" panose="02020404030301010803" charset="0"/>
                <a:cs typeface="Garamond" panose="02020404030301010803" charset="0"/>
              </a:rPr>
              <a:t>be</a:t>
            </a:r>
            <a:r>
              <a:rPr sz="450" b="1" spc="-15" dirty="0">
                <a:solidFill>
                  <a:schemeClr val="tx1">
                    <a:lumMod val="95000"/>
                    <a:lumOff val="5000"/>
                  </a:schemeClr>
                </a:solidFill>
                <a:latin typeface="Garamond" panose="02020404030301010803" charset="0"/>
                <a:cs typeface="Garamond" panose="02020404030301010803" charset="0"/>
              </a:rPr>
              <a:t>co</a:t>
            </a:r>
            <a:r>
              <a:rPr sz="450" b="1" spc="-25" dirty="0">
                <a:solidFill>
                  <a:schemeClr val="tx1">
                    <a:lumMod val="95000"/>
                    <a:lumOff val="5000"/>
                  </a:schemeClr>
                </a:solidFill>
                <a:latin typeface="Garamond" panose="02020404030301010803" charset="0"/>
                <a:cs typeface="Garamond" panose="02020404030301010803" charset="0"/>
              </a:rPr>
              <a:t>m</a:t>
            </a:r>
            <a:r>
              <a:rPr sz="450" b="1" spc="-15" dirty="0">
                <a:solidFill>
                  <a:schemeClr val="tx1">
                    <a:lumMod val="95000"/>
                    <a:lumOff val="5000"/>
                  </a:schemeClr>
                </a:solidFill>
                <a:latin typeface="Garamond" panose="02020404030301010803" charset="0"/>
                <a:cs typeface="Garamond" panose="02020404030301010803" charset="0"/>
              </a:rPr>
              <a:t>e</a:t>
            </a:r>
            <a:r>
              <a:rPr sz="450" b="1" spc="-35" dirty="0">
                <a:solidFill>
                  <a:schemeClr val="tx1">
                    <a:lumMod val="95000"/>
                    <a:lumOff val="5000"/>
                  </a:schemeClr>
                </a:solidFill>
                <a:latin typeface="Garamond" panose="02020404030301010803" charset="0"/>
                <a:cs typeface="Garamond" panose="02020404030301010803" charset="0"/>
              </a:rPr>
              <a:t> </a:t>
            </a:r>
            <a:r>
              <a:rPr sz="450" b="1" dirty="0">
                <a:solidFill>
                  <a:schemeClr val="tx1">
                    <a:lumMod val="95000"/>
                    <a:lumOff val="5000"/>
                  </a:schemeClr>
                </a:solidFill>
                <a:latin typeface="Garamond" panose="02020404030301010803" charset="0"/>
                <a:cs typeface="Garamond" panose="02020404030301010803" charset="0"/>
              </a:rPr>
              <a:t>a</a:t>
            </a:r>
            <a:r>
              <a:rPr sz="450" b="1" spc="-35" dirty="0">
                <a:solidFill>
                  <a:schemeClr val="tx1">
                    <a:lumMod val="95000"/>
                    <a:lumOff val="5000"/>
                  </a:schemeClr>
                </a:solidFill>
                <a:latin typeface="Garamond" panose="02020404030301010803" charset="0"/>
                <a:cs typeface="Garamond" panose="02020404030301010803" charset="0"/>
              </a:rPr>
              <a:t> m</a:t>
            </a:r>
            <a:r>
              <a:rPr sz="450" b="1" dirty="0">
                <a:solidFill>
                  <a:schemeClr val="tx1">
                    <a:lumMod val="95000"/>
                    <a:lumOff val="5000"/>
                  </a:schemeClr>
                </a:solidFill>
                <a:latin typeface="Garamond" panose="02020404030301010803" charset="0"/>
                <a:cs typeface="Garamond" panose="02020404030301010803" charset="0"/>
              </a:rPr>
              <a:t>a</a:t>
            </a:r>
            <a:r>
              <a:rPr sz="450" b="1" spc="-15" dirty="0">
                <a:solidFill>
                  <a:schemeClr val="tx1">
                    <a:lumMod val="95000"/>
                    <a:lumOff val="5000"/>
                  </a:schemeClr>
                </a:solidFill>
                <a:latin typeface="Garamond" panose="02020404030301010803" charset="0"/>
                <a:cs typeface="Garamond" panose="02020404030301010803" charset="0"/>
              </a:rPr>
              <a:t>j</a:t>
            </a:r>
            <a:r>
              <a:rPr sz="450" b="1" spc="-30" dirty="0">
                <a:solidFill>
                  <a:schemeClr val="tx1">
                    <a:lumMod val="95000"/>
                    <a:lumOff val="5000"/>
                  </a:schemeClr>
                </a:solidFill>
                <a:latin typeface="Garamond" panose="02020404030301010803" charset="0"/>
                <a:cs typeface="Garamond" panose="02020404030301010803" charset="0"/>
              </a:rPr>
              <a:t>o</a:t>
            </a:r>
            <a:r>
              <a:rPr sz="450" b="1" spc="-15" dirty="0">
                <a:solidFill>
                  <a:schemeClr val="tx1">
                    <a:lumMod val="95000"/>
                    <a:lumOff val="5000"/>
                  </a:schemeClr>
                </a:solidFill>
                <a:latin typeface="Garamond" panose="02020404030301010803" charset="0"/>
                <a:cs typeface="Garamond" panose="02020404030301010803" charset="0"/>
              </a:rPr>
              <a:t>r</a:t>
            </a:r>
            <a:r>
              <a:rPr sz="450" b="1" spc="-35" dirty="0">
                <a:solidFill>
                  <a:schemeClr val="tx1">
                    <a:lumMod val="95000"/>
                    <a:lumOff val="5000"/>
                  </a:schemeClr>
                </a:solidFill>
                <a:latin typeface="Garamond" panose="02020404030301010803" charset="0"/>
                <a:cs typeface="Garamond" panose="02020404030301010803" charset="0"/>
              </a:rPr>
              <a:t> </a:t>
            </a:r>
            <a:r>
              <a:rPr sz="450" b="1" spc="-30" dirty="0">
                <a:solidFill>
                  <a:schemeClr val="tx1">
                    <a:lumMod val="95000"/>
                    <a:lumOff val="5000"/>
                  </a:schemeClr>
                </a:solidFill>
                <a:latin typeface="Garamond" panose="02020404030301010803" charset="0"/>
                <a:cs typeface="Garamond" panose="02020404030301010803" charset="0"/>
              </a:rPr>
              <a:t>issue.</a:t>
            </a:r>
            <a:r>
              <a:rPr sz="450" b="1" spc="-35" dirty="0">
                <a:solidFill>
                  <a:schemeClr val="tx1">
                    <a:lumMod val="95000"/>
                    <a:lumOff val="5000"/>
                  </a:schemeClr>
                </a:solidFill>
                <a:latin typeface="Garamond" panose="02020404030301010803" charset="0"/>
                <a:cs typeface="Garamond" panose="02020404030301010803" charset="0"/>
              </a:rPr>
              <a:t> </a:t>
            </a:r>
            <a:r>
              <a:rPr sz="450" b="1" spc="-20" dirty="0">
                <a:solidFill>
                  <a:schemeClr val="tx1">
                    <a:lumMod val="95000"/>
                    <a:lumOff val="5000"/>
                  </a:schemeClr>
                </a:solidFill>
                <a:latin typeface="Garamond" panose="02020404030301010803" charset="0"/>
                <a:cs typeface="Garamond" panose="02020404030301010803" charset="0"/>
              </a:rPr>
              <a:t>Our</a:t>
            </a:r>
            <a:r>
              <a:rPr sz="450" b="1" spc="-35" dirty="0">
                <a:solidFill>
                  <a:schemeClr val="tx1">
                    <a:lumMod val="95000"/>
                    <a:lumOff val="5000"/>
                  </a:schemeClr>
                </a:solidFill>
                <a:latin typeface="Garamond" panose="02020404030301010803" charset="0"/>
                <a:cs typeface="Garamond" panose="02020404030301010803" charset="0"/>
              </a:rPr>
              <a:t> </a:t>
            </a:r>
            <a:r>
              <a:rPr sz="450" b="1" spc="-15" dirty="0">
                <a:solidFill>
                  <a:schemeClr val="tx1">
                    <a:lumMod val="95000"/>
                    <a:lumOff val="5000"/>
                  </a:schemeClr>
                </a:solidFill>
                <a:latin typeface="Garamond" panose="02020404030301010803" charset="0"/>
                <a:cs typeface="Garamond" panose="02020404030301010803" charset="0"/>
              </a:rPr>
              <a:t>p</a:t>
            </a:r>
            <a:r>
              <a:rPr sz="450" b="1" spc="-20" dirty="0">
                <a:solidFill>
                  <a:schemeClr val="tx1">
                    <a:lumMod val="95000"/>
                    <a:lumOff val="5000"/>
                  </a:schemeClr>
                </a:solidFill>
                <a:latin typeface="Garamond" panose="02020404030301010803" charset="0"/>
                <a:cs typeface="Garamond" panose="02020404030301010803" charset="0"/>
              </a:rPr>
              <a:t>r</a:t>
            </a:r>
            <a:r>
              <a:rPr sz="450" b="1" spc="-10" dirty="0">
                <a:solidFill>
                  <a:schemeClr val="tx1">
                    <a:lumMod val="95000"/>
                    <a:lumOff val="5000"/>
                  </a:schemeClr>
                </a:solidFill>
                <a:latin typeface="Garamond" panose="02020404030301010803" charset="0"/>
                <a:cs typeface="Garamond" panose="02020404030301010803" charset="0"/>
              </a:rPr>
              <a:t>o</a:t>
            </a:r>
            <a:r>
              <a:rPr sz="450" b="1" spc="-20" dirty="0">
                <a:solidFill>
                  <a:schemeClr val="tx1">
                    <a:lumMod val="95000"/>
                    <a:lumOff val="5000"/>
                  </a:schemeClr>
                </a:solidFill>
                <a:latin typeface="Garamond" panose="02020404030301010803" charset="0"/>
                <a:cs typeface="Garamond" panose="02020404030301010803" charset="0"/>
              </a:rPr>
              <a:t>j</a:t>
            </a:r>
            <a:r>
              <a:rPr sz="450" b="1" spc="-35" dirty="0">
                <a:solidFill>
                  <a:schemeClr val="tx1">
                    <a:lumMod val="95000"/>
                    <a:lumOff val="5000"/>
                  </a:schemeClr>
                </a:solidFill>
                <a:latin typeface="Garamond" panose="02020404030301010803" charset="0"/>
                <a:cs typeface="Garamond" panose="02020404030301010803" charset="0"/>
              </a:rPr>
              <a:t>e</a:t>
            </a:r>
            <a:r>
              <a:rPr sz="450" b="1" spc="-10" dirty="0">
                <a:solidFill>
                  <a:schemeClr val="tx1">
                    <a:lumMod val="95000"/>
                    <a:lumOff val="5000"/>
                  </a:schemeClr>
                </a:solidFill>
                <a:latin typeface="Garamond" panose="02020404030301010803" charset="0"/>
                <a:cs typeface="Garamond" panose="02020404030301010803" charset="0"/>
              </a:rPr>
              <a:t>ct </a:t>
            </a:r>
            <a:r>
              <a:rPr sz="450" b="1" spc="-20" dirty="0">
                <a:solidFill>
                  <a:schemeClr val="tx1">
                    <a:lumMod val="95000"/>
                    <a:lumOff val="5000"/>
                  </a:schemeClr>
                </a:solidFill>
                <a:latin typeface="Garamond" panose="02020404030301010803" charset="0"/>
                <a:cs typeface="Garamond" panose="02020404030301010803" charset="0"/>
              </a:rPr>
              <a:t>aims</a:t>
            </a:r>
            <a:r>
              <a:rPr sz="450" b="1" spc="-35" dirty="0">
                <a:solidFill>
                  <a:schemeClr val="tx1">
                    <a:lumMod val="95000"/>
                    <a:lumOff val="5000"/>
                  </a:schemeClr>
                </a:solidFill>
                <a:latin typeface="Garamond" panose="02020404030301010803" charset="0"/>
                <a:cs typeface="Garamond" panose="02020404030301010803" charset="0"/>
              </a:rPr>
              <a:t> </a:t>
            </a:r>
            <a:r>
              <a:rPr sz="450" b="1" spc="-20" dirty="0">
                <a:solidFill>
                  <a:schemeClr val="tx1">
                    <a:lumMod val="95000"/>
                    <a:lumOff val="5000"/>
                  </a:schemeClr>
                </a:solidFill>
                <a:latin typeface="Garamond" panose="02020404030301010803" charset="0"/>
                <a:cs typeface="Garamond" panose="02020404030301010803" charset="0"/>
              </a:rPr>
              <a:t>t</a:t>
            </a:r>
            <a:r>
              <a:rPr sz="450" b="1" spc="-5" dirty="0">
                <a:solidFill>
                  <a:schemeClr val="tx1">
                    <a:lumMod val="95000"/>
                    <a:lumOff val="5000"/>
                  </a:schemeClr>
                </a:solidFill>
                <a:latin typeface="Garamond" panose="02020404030301010803" charset="0"/>
                <a:cs typeface="Garamond" panose="02020404030301010803" charset="0"/>
              </a:rPr>
              <a:t>o</a:t>
            </a:r>
            <a:r>
              <a:rPr sz="450" b="1" spc="-35" dirty="0">
                <a:solidFill>
                  <a:schemeClr val="tx1">
                    <a:lumMod val="95000"/>
                    <a:lumOff val="5000"/>
                  </a:schemeClr>
                </a:solidFill>
                <a:latin typeface="Garamond" panose="02020404030301010803" charset="0"/>
                <a:cs typeface="Garamond" panose="02020404030301010803" charset="0"/>
              </a:rPr>
              <a:t> </a:t>
            </a:r>
            <a:r>
              <a:rPr sz="450" b="1" spc="-20" dirty="0">
                <a:solidFill>
                  <a:schemeClr val="tx1">
                    <a:lumMod val="95000"/>
                    <a:lumOff val="5000"/>
                  </a:schemeClr>
                </a:solidFill>
                <a:latin typeface="Garamond" panose="02020404030301010803" charset="0"/>
                <a:cs typeface="Garamond" panose="02020404030301010803" charset="0"/>
              </a:rPr>
              <a:t>t</a:t>
            </a:r>
            <a:r>
              <a:rPr sz="450" b="1" spc="-10" dirty="0">
                <a:solidFill>
                  <a:schemeClr val="tx1">
                    <a:lumMod val="95000"/>
                    <a:lumOff val="5000"/>
                  </a:schemeClr>
                </a:solidFill>
                <a:latin typeface="Garamond" panose="02020404030301010803" charset="0"/>
                <a:cs typeface="Garamond" panose="02020404030301010803" charset="0"/>
              </a:rPr>
              <a:t>ry</a:t>
            </a:r>
            <a:r>
              <a:rPr sz="450" b="1" spc="-35" dirty="0">
                <a:solidFill>
                  <a:schemeClr val="tx1">
                    <a:lumMod val="95000"/>
                    <a:lumOff val="5000"/>
                  </a:schemeClr>
                </a:solidFill>
                <a:latin typeface="Garamond" panose="02020404030301010803" charset="0"/>
                <a:cs typeface="Garamond" panose="02020404030301010803" charset="0"/>
              </a:rPr>
              <a:t> </a:t>
            </a:r>
            <a:r>
              <a:rPr sz="450" b="1" spc="-10" dirty="0">
                <a:solidFill>
                  <a:schemeClr val="tx1">
                    <a:lumMod val="95000"/>
                    <a:lumOff val="5000"/>
                  </a:schemeClr>
                </a:solidFill>
                <a:latin typeface="Garamond" panose="02020404030301010803" charset="0"/>
                <a:cs typeface="Garamond" panose="02020404030301010803" charset="0"/>
              </a:rPr>
              <a:t>and</a:t>
            </a:r>
            <a:r>
              <a:rPr sz="450" b="1" spc="-35" dirty="0">
                <a:solidFill>
                  <a:schemeClr val="tx1">
                    <a:lumMod val="95000"/>
                    <a:lumOff val="5000"/>
                  </a:schemeClr>
                </a:solidFill>
                <a:latin typeface="Garamond" panose="02020404030301010803" charset="0"/>
                <a:cs typeface="Garamond" panose="02020404030301010803" charset="0"/>
              </a:rPr>
              <a:t> </a:t>
            </a:r>
            <a:r>
              <a:rPr sz="450" b="1" spc="-20" dirty="0">
                <a:solidFill>
                  <a:schemeClr val="tx1">
                    <a:lumMod val="95000"/>
                    <a:lumOff val="5000"/>
                  </a:schemeClr>
                </a:solidFill>
                <a:latin typeface="Garamond" panose="02020404030301010803" charset="0"/>
                <a:cs typeface="Garamond" panose="02020404030301010803" charset="0"/>
              </a:rPr>
              <a:t>so</a:t>
            </a:r>
            <a:r>
              <a:rPr sz="450" b="1" spc="-25" dirty="0">
                <a:solidFill>
                  <a:schemeClr val="tx1">
                    <a:lumMod val="95000"/>
                    <a:lumOff val="5000"/>
                  </a:schemeClr>
                </a:solidFill>
                <a:latin typeface="Garamond" panose="02020404030301010803" charset="0"/>
                <a:cs typeface="Garamond" panose="02020404030301010803" charset="0"/>
              </a:rPr>
              <a:t>l</a:t>
            </a:r>
            <a:r>
              <a:rPr sz="450" b="1" spc="-30" dirty="0">
                <a:solidFill>
                  <a:schemeClr val="tx1">
                    <a:lumMod val="95000"/>
                    <a:lumOff val="5000"/>
                  </a:schemeClr>
                </a:solidFill>
                <a:latin typeface="Garamond" panose="02020404030301010803" charset="0"/>
                <a:cs typeface="Garamond" panose="02020404030301010803" charset="0"/>
              </a:rPr>
              <a:t>v</a:t>
            </a:r>
            <a:r>
              <a:rPr sz="450" b="1" spc="-15" dirty="0">
                <a:solidFill>
                  <a:schemeClr val="tx1">
                    <a:lumMod val="95000"/>
                    <a:lumOff val="5000"/>
                  </a:schemeClr>
                </a:solidFill>
                <a:latin typeface="Garamond" panose="02020404030301010803" charset="0"/>
                <a:cs typeface="Garamond" panose="02020404030301010803" charset="0"/>
              </a:rPr>
              <a:t>e</a:t>
            </a:r>
            <a:r>
              <a:rPr sz="450" b="1" spc="-35" dirty="0">
                <a:solidFill>
                  <a:schemeClr val="tx1">
                    <a:lumMod val="95000"/>
                    <a:lumOff val="5000"/>
                  </a:schemeClr>
                </a:solidFill>
                <a:latin typeface="Garamond" panose="02020404030301010803" charset="0"/>
                <a:cs typeface="Garamond" panose="02020404030301010803" charset="0"/>
              </a:rPr>
              <a:t> </a:t>
            </a:r>
            <a:r>
              <a:rPr sz="450" b="1" spc="-15" dirty="0">
                <a:solidFill>
                  <a:schemeClr val="tx1">
                    <a:lumMod val="95000"/>
                    <a:lumOff val="5000"/>
                  </a:schemeClr>
                </a:solidFill>
                <a:latin typeface="Garamond" panose="02020404030301010803" charset="0"/>
                <a:cs typeface="Garamond" panose="02020404030301010803" charset="0"/>
              </a:rPr>
              <a:t>s</a:t>
            </a:r>
            <a:r>
              <a:rPr sz="450" b="1" spc="-20" dirty="0">
                <a:solidFill>
                  <a:schemeClr val="tx1">
                    <a:lumMod val="95000"/>
                    <a:lumOff val="5000"/>
                  </a:schemeClr>
                </a:solidFill>
                <a:latin typeface="Garamond" panose="02020404030301010803" charset="0"/>
                <a:cs typeface="Garamond" panose="02020404030301010803" charset="0"/>
              </a:rPr>
              <a:t>ome</a:t>
            </a:r>
            <a:r>
              <a:rPr sz="450" b="1" spc="-35" dirty="0">
                <a:solidFill>
                  <a:schemeClr val="tx1">
                    <a:lumMod val="95000"/>
                    <a:lumOff val="5000"/>
                  </a:schemeClr>
                </a:solidFill>
                <a:latin typeface="Garamond" panose="02020404030301010803" charset="0"/>
                <a:cs typeface="Garamond" panose="02020404030301010803" charset="0"/>
              </a:rPr>
              <a:t> </a:t>
            </a:r>
            <a:r>
              <a:rPr sz="450" b="1" spc="-10" dirty="0">
                <a:solidFill>
                  <a:schemeClr val="tx1">
                    <a:lumMod val="95000"/>
                    <a:lumOff val="5000"/>
                  </a:schemeClr>
                </a:solidFill>
                <a:latin typeface="Garamond" panose="02020404030301010803" charset="0"/>
                <a:cs typeface="Garamond" panose="02020404030301010803" charset="0"/>
              </a:rPr>
              <a:t>o</a:t>
            </a:r>
            <a:r>
              <a:rPr sz="450" b="1" spc="10" dirty="0">
                <a:solidFill>
                  <a:schemeClr val="tx1">
                    <a:lumMod val="95000"/>
                    <a:lumOff val="5000"/>
                  </a:schemeClr>
                </a:solidFill>
                <a:latin typeface="Garamond" panose="02020404030301010803" charset="0"/>
                <a:cs typeface="Garamond" panose="02020404030301010803" charset="0"/>
              </a:rPr>
              <a:t>f </a:t>
            </a:r>
            <a:r>
              <a:rPr sz="450" b="1" spc="-20" dirty="0">
                <a:solidFill>
                  <a:schemeClr val="tx1">
                    <a:lumMod val="95000"/>
                    <a:lumOff val="5000"/>
                  </a:schemeClr>
                </a:solidFill>
                <a:latin typeface="Garamond" panose="02020404030301010803" charset="0"/>
                <a:cs typeface="Garamond" panose="02020404030301010803" charset="0"/>
              </a:rPr>
              <a:t>these</a:t>
            </a:r>
            <a:r>
              <a:rPr sz="450" b="1" spc="-35" dirty="0">
                <a:solidFill>
                  <a:schemeClr val="tx1">
                    <a:lumMod val="95000"/>
                    <a:lumOff val="5000"/>
                  </a:schemeClr>
                </a:solidFill>
                <a:latin typeface="Garamond" panose="02020404030301010803" charset="0"/>
                <a:cs typeface="Garamond" panose="02020404030301010803" charset="0"/>
              </a:rPr>
              <a:t> </a:t>
            </a:r>
            <a:r>
              <a:rPr sz="450" b="1" spc="-25" dirty="0">
                <a:solidFill>
                  <a:schemeClr val="tx1">
                    <a:lumMod val="95000"/>
                    <a:lumOff val="5000"/>
                  </a:schemeClr>
                </a:solidFill>
                <a:latin typeface="Garamond" panose="02020404030301010803" charset="0"/>
                <a:cs typeface="Garamond" panose="02020404030301010803" charset="0"/>
              </a:rPr>
              <a:t>iss</a:t>
            </a:r>
            <a:r>
              <a:rPr sz="450" b="1" spc="-35" dirty="0">
                <a:solidFill>
                  <a:schemeClr val="tx1">
                    <a:lumMod val="95000"/>
                    <a:lumOff val="5000"/>
                  </a:schemeClr>
                </a:solidFill>
                <a:latin typeface="Garamond" panose="02020404030301010803" charset="0"/>
                <a:cs typeface="Garamond" panose="02020404030301010803" charset="0"/>
              </a:rPr>
              <a:t>u</a:t>
            </a:r>
            <a:r>
              <a:rPr sz="450" b="1" spc="-40" dirty="0">
                <a:solidFill>
                  <a:schemeClr val="tx1">
                    <a:lumMod val="95000"/>
                    <a:lumOff val="5000"/>
                  </a:schemeClr>
                </a:solidFill>
                <a:latin typeface="Garamond" panose="02020404030301010803" charset="0"/>
                <a:cs typeface="Garamond" panose="02020404030301010803" charset="0"/>
              </a:rPr>
              <a:t>es.</a:t>
            </a:r>
            <a:endParaRPr sz="450" b="1" dirty="0">
              <a:solidFill>
                <a:schemeClr val="tx1">
                  <a:lumMod val="95000"/>
                  <a:lumOff val="5000"/>
                </a:schemeClr>
              </a:solidFill>
              <a:latin typeface="Garamond" panose="02020404030301010803" charset="0"/>
              <a:cs typeface="Garamond" panose="02020404030301010803" charset="0"/>
            </a:endParaRPr>
          </a:p>
        </p:txBody>
      </p:sp>
      <p:pic>
        <p:nvPicPr>
          <p:cNvPr id="4" name="object 4"/>
          <p:cNvPicPr/>
          <p:nvPr/>
        </p:nvPicPr>
        <p:blipFill>
          <a:blip r:embed="rId1"/>
          <a:srcRect t="10986" b="10986"/>
          <a:stretch>
            <a:fillRect/>
          </a:stretch>
        </p:blipFill>
        <p:spPr>
          <a:xfrm>
            <a:off x="203200" y="171450"/>
            <a:ext cx="762000" cy="89185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1"/>
          <p:cNvSpPr txBox="1"/>
          <p:nvPr/>
        </p:nvSpPr>
        <p:spPr>
          <a:xfrm>
            <a:off x="53975" y="19050"/>
            <a:ext cx="1422400" cy="200055"/>
          </a:xfrm>
          <a:prstGeom prst="rect">
            <a:avLst/>
          </a:prstGeom>
          <a:noFill/>
        </p:spPr>
        <p:txBody>
          <a:bodyPr wrap="square" rtlCol="0">
            <a:spAutoFit/>
          </a:bodyPr>
          <a:lstStyle/>
          <a:p>
            <a:r>
              <a:rPr lang="en-US" sz="700" b="1" dirty="0">
                <a:solidFill>
                  <a:schemeClr val="accent6"/>
                </a:solidFill>
                <a:latin typeface="Garamond" panose="02020404030301010803" charset="0"/>
                <a:cs typeface="Garamond" panose="02020404030301010803" charset="0"/>
              </a:rPr>
              <a:t>Adulterated Petrol Readings</a:t>
            </a:r>
            <a:r>
              <a:rPr lang="en-US" sz="700" b="1" dirty="0">
                <a:latin typeface="Garamond" panose="02020404030301010803" charset="0"/>
                <a:cs typeface="Garamond" panose="02020404030301010803" charset="0"/>
              </a:rPr>
              <a:t> </a:t>
            </a:r>
            <a:endParaRPr lang="en-US" sz="700" b="1" dirty="0">
              <a:latin typeface="Garamond" panose="02020404030301010803" charset="0"/>
              <a:cs typeface="Garamond" panose="02020404030301010803" charset="0"/>
            </a:endParaRPr>
          </a:p>
        </p:txBody>
      </p:sp>
      <p:graphicFrame>
        <p:nvGraphicFramePr>
          <p:cNvPr id="4" name="Table 3"/>
          <p:cNvGraphicFramePr/>
          <p:nvPr/>
        </p:nvGraphicFramePr>
        <p:xfrm>
          <a:off x="53975" y="208915"/>
          <a:ext cx="2098040" cy="967105"/>
        </p:xfrm>
        <a:graphic>
          <a:graphicData uri="http://schemas.openxmlformats.org/drawingml/2006/table">
            <a:tbl>
              <a:tblPr firstRow="1" bandRow="1">
                <a:tableStyleId>{775DCB02-9BB8-47FD-8907-85C794F793BA}</a:tableStyleId>
              </a:tblPr>
              <a:tblGrid>
                <a:gridCol w="299720"/>
                <a:gridCol w="299720"/>
                <a:gridCol w="299720"/>
                <a:gridCol w="299720"/>
                <a:gridCol w="299720"/>
                <a:gridCol w="299720"/>
                <a:gridCol w="299720"/>
              </a:tblGrid>
              <a:tr h="336550">
                <a:tc>
                  <a:txBody>
                    <a:bodyPr/>
                    <a:lstStyle/>
                    <a:p>
                      <a:pPr lvl="0" algn="ctr" rtl="0" fontAlgn="t"/>
                      <a:r>
                        <a:rPr lang="en-IN" sz="400" b="1" kern="1200" dirty="0" err="1">
                          <a:solidFill>
                            <a:schemeClr val="bg1"/>
                          </a:solidFill>
                        </a:rPr>
                        <a:t>S.No</a:t>
                      </a:r>
                      <a:endParaRPr lang="en-IN" sz="400" b="1" i="0" u="sng" kern="1200" dirty="0">
                        <a:solidFill>
                          <a:schemeClr val="bg1"/>
                        </a:solidFill>
                        <a:latin typeface="Calibri" panose="020F0502020204030204"/>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1" dirty="0"/>
                        <a:t>Volume of fuel </a:t>
                      </a:r>
                      <a:endParaRPr lang="en-IN" sz="400" b="1" dirty="0"/>
                    </a:p>
                    <a:p>
                      <a:pPr lvl="0" algn="ctr" rtl="0" fontAlgn="t"/>
                      <a:r>
                        <a:rPr lang="en-IN" sz="400" b="1" dirty="0"/>
                        <a:t>(ml)</a:t>
                      </a:r>
                      <a:endParaRPr lang="en-IN" sz="400" b="1"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1"/>
                        <a:t>Volume of turpentine</a:t>
                      </a:r>
                      <a:endParaRPr lang="en-IN" sz="400" b="1"/>
                    </a:p>
                    <a:p>
                      <a:pPr lvl="0" algn="ctr" rtl="0" fontAlgn="t"/>
                      <a:r>
                        <a:rPr lang="en-IN" sz="400" b="1"/>
                        <a:t>(ml)</a:t>
                      </a:r>
                      <a:endParaRPr lang="en-IN" sz="400" b="1">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1" dirty="0"/>
                        <a:t>Total Volume</a:t>
                      </a:r>
                      <a:endParaRPr lang="en-IN" sz="400" b="1" dirty="0"/>
                    </a:p>
                    <a:p>
                      <a:pPr lvl="0" algn="ctr" rtl="0" fontAlgn="t"/>
                      <a:r>
                        <a:rPr lang="en-IN" sz="400" b="1" dirty="0"/>
                        <a:t>(ml)</a:t>
                      </a:r>
                      <a:endParaRPr lang="en-IN" sz="400" b="1"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1" dirty="0"/>
                        <a:t>Mass</a:t>
                      </a:r>
                      <a:endParaRPr lang="en-IN" sz="400" b="1" dirty="0"/>
                    </a:p>
                    <a:p>
                      <a:pPr lvl="0" algn="ctr" rtl="0" fontAlgn="t"/>
                      <a:r>
                        <a:rPr lang="en-IN" sz="400" b="1" dirty="0"/>
                        <a:t>(gm)</a:t>
                      </a:r>
                      <a:endParaRPr lang="en-IN" sz="400" b="1"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1"/>
                        <a:t>Density</a:t>
                      </a:r>
                      <a:endParaRPr lang="en-IN" sz="400" b="1"/>
                    </a:p>
                    <a:p>
                      <a:pPr lvl="0" algn="ctr" rtl="0" fontAlgn="t"/>
                      <a:r>
                        <a:rPr lang="en-US" altLang="en-IN" sz="400">
                          <a:sym typeface="+mn-ea"/>
                        </a:rPr>
                        <a:t>(g/m</a:t>
                      </a:r>
                      <a:r>
                        <a:rPr lang="en-US" altLang="en-IN" sz="400" baseline="30000">
                          <a:sym typeface="+mn-ea"/>
                        </a:rPr>
                        <a:t>3</a:t>
                      </a:r>
                      <a:r>
                        <a:rPr lang="en-US" altLang="en-IN" sz="400">
                          <a:sym typeface="+mn-ea"/>
                        </a:rPr>
                        <a:t>)</a:t>
                      </a:r>
                      <a:endParaRPr lang="en-US" altLang="en-IN" sz="400" b="1" baseline="30000">
                        <a:latin typeface="Times New Roman" panose="02020603050405020304" pitchFamily="18"/>
                      </a:endParaRPr>
                    </a:p>
                    <a:p>
                      <a:pPr lvl="0" algn="ctr" rtl="0" fontAlgn="t"/>
                      <a:endParaRPr lang="en-IN" sz="400" b="1">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1"/>
                        <a:t>Quality of Fuel</a:t>
                      </a:r>
                      <a:endParaRPr lang="en-IN" sz="400" b="1">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tcPr>
                </a:tc>
              </a:tr>
              <a:tr h="315595">
                <a:tc>
                  <a:txBody>
                    <a:bodyPr/>
                    <a:lstStyle/>
                    <a:p>
                      <a:pPr lvl="0" algn="ctr" rtl="0" fontAlgn="t"/>
                      <a:r>
                        <a:rPr lang="en-IN" sz="400" b="0"/>
                        <a:t>1</a:t>
                      </a:r>
                      <a:endParaRPr lang="en-IN" sz="400" b="0">
                        <a:latin typeface="Times New Roman" panose="02020603050405020304" pitchFamily="18"/>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500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200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700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551.19</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0.79</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lvl="0" algn="ctr" rtl="0" fontAlgn="t"/>
                      <a:r>
                        <a:rPr lang="en-IN" sz="400" b="0"/>
                        <a:t>BAD</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r>
              <a:tr h="314960">
                <a:tc>
                  <a:txBody>
                    <a:bodyPr/>
                    <a:lstStyle/>
                    <a:p>
                      <a:pPr lvl="0" algn="ctr" rtl="0" fontAlgn="t"/>
                      <a:r>
                        <a:rPr lang="en-IN" sz="400" b="0" dirty="0"/>
                        <a:t>2</a:t>
                      </a:r>
                      <a:endParaRPr lang="en-IN" sz="400" b="0" dirty="0">
                        <a:latin typeface="Times New Roman" panose="02020603050405020304" pitchFamily="18"/>
                      </a:endParaRPr>
                    </a:p>
                  </a:txBody>
                  <a:tcPr marL="22860" marR="22860" marT="15243" marB="1524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vl="0" algn="ctr" rtl="0" fontAlgn="t"/>
                      <a:r>
                        <a:rPr lang="en-IN" sz="400" b="0"/>
                        <a:t>500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vl="0" algn="ctr" rtl="0" fontAlgn="t"/>
                      <a:r>
                        <a:rPr lang="en-IN" sz="400" b="0"/>
                        <a:t>300</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vl="0" algn="ctr" rtl="0" fontAlgn="t"/>
                      <a:r>
                        <a:rPr lang="en-IN" sz="400" b="0" dirty="0"/>
                        <a:t>800</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vl="0" algn="ctr" rtl="0" fontAlgn="t"/>
                      <a:r>
                        <a:rPr lang="en-IN" sz="400" b="0"/>
                        <a:t>631.44</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vl="0" algn="ctr" rtl="0" fontAlgn="t"/>
                      <a:r>
                        <a:rPr lang="en-IN" sz="400" b="0"/>
                        <a:t>0.79</a:t>
                      </a:r>
                      <a:endParaRPr lang="en-IN" sz="400" b="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vl="0" algn="ctr" rtl="0" fontAlgn="t"/>
                      <a:r>
                        <a:rPr lang="en-IN" sz="400" b="0" dirty="0"/>
                        <a:t>BAD</a:t>
                      </a:r>
                      <a:endParaRPr lang="en-IN" sz="400" b="0" dirty="0">
                        <a:latin typeface="Times New Roman" panose="02020603050405020304" pitchFamily="18"/>
                      </a:endParaRPr>
                    </a:p>
                  </a:txBody>
                  <a:tcPr marL="22860" marR="22860" marT="15243" marB="1524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5"/>
          <p:cNvSpPr txBox="1"/>
          <p:nvPr/>
        </p:nvSpPr>
        <p:spPr>
          <a:xfrm flipH="1">
            <a:off x="719455" y="96520"/>
            <a:ext cx="105410" cy="1160145"/>
          </a:xfrm>
          <a:prstGeom prst="rect">
            <a:avLst/>
          </a:prstGeom>
          <a:noFill/>
        </p:spPr>
        <p:txBody>
          <a:bodyPr wrap="square" rtlCol="0">
            <a:noAutofit/>
          </a:bodyPr>
          <a:lstStyle/>
          <a:p>
            <a:endParaRPr lang="en-US"/>
          </a:p>
        </p:txBody>
      </p:sp>
      <p:sp>
        <p:nvSpPr>
          <p:cNvPr id="7" name="object 2"/>
          <p:cNvSpPr/>
          <p:nvPr/>
        </p:nvSpPr>
        <p:spPr>
          <a:xfrm>
            <a:off x="2183321" y="842808"/>
            <a:ext cx="43180" cy="407034"/>
          </a:xfrm>
          <a:custGeom>
            <a:avLst/>
            <a:gdLst/>
            <a:ahLst/>
            <a:cxnLst/>
            <a:rect l="l" t="t" r="r" b="b"/>
            <a:pathLst>
              <a:path w="43180" h="407034">
                <a:moveTo>
                  <a:pt x="42838" y="0"/>
                </a:moveTo>
                <a:lnTo>
                  <a:pt x="0" y="0"/>
                </a:lnTo>
                <a:lnTo>
                  <a:pt x="0" y="406621"/>
                </a:lnTo>
                <a:lnTo>
                  <a:pt x="42838" y="406621"/>
                </a:lnTo>
                <a:lnTo>
                  <a:pt x="42838" y="0"/>
                </a:lnTo>
                <a:close/>
              </a:path>
            </a:pathLst>
          </a:custGeom>
          <a:solidFill>
            <a:srgbClr val="DB7462"/>
          </a:solidFill>
        </p:spPr>
        <p:txBody>
          <a:bodyPr wrap="square" lIns="0" tIns="0" rIns="0" bIns="0" rtlCol="0"/>
          <a:lstStyle/>
          <a:p/>
        </p:txBody>
      </p:sp>
      <p:sp>
        <p:nvSpPr>
          <p:cNvPr id="8" name="object 3"/>
          <p:cNvSpPr/>
          <p:nvPr/>
        </p:nvSpPr>
        <p:spPr>
          <a:xfrm>
            <a:off x="1071" y="0"/>
            <a:ext cx="1611630" cy="43180"/>
          </a:xfrm>
          <a:custGeom>
            <a:avLst/>
            <a:gdLst/>
            <a:ahLst/>
            <a:cxnLst/>
            <a:rect l="l" t="t" r="r" b="b"/>
            <a:pathLst>
              <a:path w="1611630" h="43180">
                <a:moveTo>
                  <a:pt x="1611130" y="0"/>
                </a:moveTo>
                <a:lnTo>
                  <a:pt x="0" y="0"/>
                </a:lnTo>
                <a:lnTo>
                  <a:pt x="0" y="42838"/>
                </a:lnTo>
                <a:lnTo>
                  <a:pt x="1611130" y="42838"/>
                </a:lnTo>
                <a:lnTo>
                  <a:pt x="1611130" y="0"/>
                </a:lnTo>
                <a:close/>
              </a:path>
            </a:pathLst>
          </a:custGeom>
          <a:solidFill>
            <a:srgbClr val="DB7462"/>
          </a:solidFill>
        </p:spPr>
        <p:txBody>
          <a:bodyPr wrap="square" lIns="0" tIns="0" rIns="0" bIns="0" rtlCol="0"/>
          <a:lstStyle/>
          <a:p/>
        </p:txBody>
      </p:sp>
      <p:sp>
        <p:nvSpPr>
          <p:cNvPr id="9" name="object 5"/>
          <p:cNvSpPr/>
          <p:nvPr/>
        </p:nvSpPr>
        <p:spPr>
          <a:xfrm>
            <a:off x="2214" y="0"/>
            <a:ext cx="43180" cy="463550"/>
          </a:xfrm>
          <a:custGeom>
            <a:avLst/>
            <a:gdLst/>
            <a:ahLst/>
            <a:cxnLst/>
            <a:rect l="l" t="t" r="r" b="b"/>
            <a:pathLst>
              <a:path w="43180" h="463550">
                <a:moveTo>
                  <a:pt x="42826" y="0"/>
                </a:moveTo>
                <a:lnTo>
                  <a:pt x="0" y="0"/>
                </a:lnTo>
                <a:lnTo>
                  <a:pt x="0" y="463463"/>
                </a:lnTo>
                <a:lnTo>
                  <a:pt x="42826" y="463463"/>
                </a:lnTo>
                <a:lnTo>
                  <a:pt x="42826" y="0"/>
                </a:lnTo>
                <a:close/>
              </a:path>
            </a:pathLst>
          </a:custGeom>
          <a:solidFill>
            <a:srgbClr val="DB7462"/>
          </a:solidFill>
        </p:spPr>
        <p:txBody>
          <a:bodyPr wrap="square" lIns="0" tIns="0" rIns="0" bIns="0" rtlCol="0"/>
          <a:lstStyle/>
          <a:p/>
        </p:txBody>
      </p:sp>
      <p:sp>
        <p:nvSpPr>
          <p:cNvPr id="10" name="Text Box 9"/>
          <p:cNvSpPr txBox="1"/>
          <p:nvPr/>
        </p:nvSpPr>
        <p:spPr>
          <a:xfrm>
            <a:off x="10160" y="85090"/>
            <a:ext cx="2225675" cy="213995"/>
          </a:xfrm>
          <a:prstGeom prst="rect">
            <a:avLst/>
          </a:prstGeom>
          <a:noFill/>
        </p:spPr>
        <p:txBody>
          <a:bodyPr wrap="square" rtlCol="0">
            <a:spAutoFit/>
          </a:bodyPr>
          <a:lstStyle/>
          <a:p>
            <a:pPr algn="ctr"/>
            <a:r>
              <a:rPr lang="en-US" sz="800" b="1" dirty="0">
                <a:solidFill>
                  <a:schemeClr val="accent6">
                    <a:lumMod val="75000"/>
                  </a:schemeClr>
                </a:solidFill>
                <a:latin typeface="Maiandra GD" panose="020E0502030308020204" charset="0"/>
                <a:cs typeface="Maiandra GD" panose="020E0502030308020204" charset="0"/>
              </a:rPr>
              <a:t>CONCLUSION</a:t>
            </a:r>
            <a:endParaRPr lang="en-US" sz="800" b="1" dirty="0">
              <a:solidFill>
                <a:schemeClr val="accent6">
                  <a:lumMod val="75000"/>
                </a:schemeClr>
              </a:solidFill>
              <a:latin typeface="Maiandra GD" panose="020E0502030308020204" charset="0"/>
              <a:cs typeface="Maiandra GD" panose="020E0502030308020204" charset="0"/>
            </a:endParaRPr>
          </a:p>
        </p:txBody>
      </p:sp>
      <p:sp>
        <p:nvSpPr>
          <p:cNvPr id="2" name="Text Box 9"/>
          <p:cNvSpPr txBox="1"/>
          <p:nvPr/>
        </p:nvSpPr>
        <p:spPr>
          <a:xfrm>
            <a:off x="4771" y="299085"/>
            <a:ext cx="2228215" cy="830997"/>
          </a:xfrm>
          <a:prstGeom prst="rect">
            <a:avLst/>
          </a:prstGeom>
          <a:noFill/>
        </p:spPr>
        <p:txBody>
          <a:bodyPr wrap="square" rtlCol="0">
            <a:spAutoFit/>
          </a:bodyPr>
          <a:lstStyle/>
          <a:p>
            <a:r>
              <a:rPr lang="en-US" sz="600" dirty="0">
                <a:latin typeface="Garamond" panose="02020404030301010803" charset="0"/>
                <a:cs typeface="Garamond" panose="02020404030301010803" charset="0"/>
                <a:sym typeface="+mn-ea"/>
              </a:rPr>
              <a:t>The goal of this project was to develop a cost effective system that would solve the issues faced by consumers all over the world in regards to the quantity and quality of fuel being provided to the public.</a:t>
            </a:r>
            <a:br>
              <a:rPr lang="en-US" sz="600" dirty="0">
                <a:latin typeface="Garamond" panose="02020404030301010803" charset="0"/>
                <a:cs typeface="Garamond" panose="02020404030301010803" charset="0"/>
                <a:sym typeface="+mn-ea"/>
              </a:rPr>
            </a:br>
            <a:r>
              <a:rPr lang="en-US" sz="600" dirty="0">
                <a:latin typeface="Garamond" panose="02020404030301010803" charset="0"/>
                <a:cs typeface="Garamond" panose="02020404030301010803" charset="0"/>
                <a:sym typeface="+mn-ea"/>
              </a:rPr>
              <a:t>The quantity and quality setup developed upon testing  gave accurate results demonstrating its effectiveness in improving customer satisfaction by providing them with necessary data when purchasing fuel. </a:t>
            </a:r>
            <a:endParaRPr lang="en-US" sz="600" dirty="0">
              <a:latin typeface="Garamond" panose="02020404030301010803" charset="0"/>
              <a:cs typeface="Garamond" panose="02020404030301010803"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2"/>
          <p:cNvSpPr/>
          <p:nvPr/>
        </p:nvSpPr>
        <p:spPr>
          <a:xfrm>
            <a:off x="4714" y="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7" name="object 2"/>
          <p:cNvSpPr/>
          <p:nvPr/>
        </p:nvSpPr>
        <p:spPr>
          <a:xfrm>
            <a:off x="4714" y="121412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8" name="Text Box 7"/>
          <p:cNvSpPr txBox="1"/>
          <p:nvPr/>
        </p:nvSpPr>
        <p:spPr>
          <a:xfrm>
            <a:off x="0" y="95250"/>
            <a:ext cx="2244725" cy="213995"/>
          </a:xfrm>
          <a:prstGeom prst="rect">
            <a:avLst/>
          </a:prstGeom>
          <a:noFill/>
        </p:spPr>
        <p:txBody>
          <a:bodyPr wrap="square" rtlCol="0">
            <a:spAutoFit/>
          </a:bodyPr>
          <a:lstStyle/>
          <a:p>
            <a:pPr algn="ctr"/>
            <a:r>
              <a:rPr lang="en-US" sz="800" b="1" dirty="0">
                <a:solidFill>
                  <a:schemeClr val="tx1">
                    <a:lumMod val="95000"/>
                    <a:lumOff val="5000"/>
                  </a:schemeClr>
                </a:solidFill>
                <a:latin typeface="Maiandra GD" panose="020E0502030308020204" charset="0"/>
                <a:cs typeface="Maiandra GD" panose="020E0502030308020204" charset="0"/>
              </a:rPr>
              <a:t>FUTURE ENHANCEMENTS</a:t>
            </a:r>
            <a:endParaRPr lang="en-US" sz="800" b="1" dirty="0">
              <a:solidFill>
                <a:schemeClr val="tx1">
                  <a:lumMod val="95000"/>
                  <a:lumOff val="5000"/>
                </a:schemeClr>
              </a:solidFill>
              <a:latin typeface="Maiandra GD" panose="020E0502030308020204" charset="0"/>
              <a:cs typeface="Maiandra GD" panose="020E0502030308020204" charset="0"/>
            </a:endParaRPr>
          </a:p>
        </p:txBody>
      </p:sp>
      <p:sp>
        <p:nvSpPr>
          <p:cNvPr id="10" name="Text Box 9"/>
          <p:cNvSpPr txBox="1"/>
          <p:nvPr/>
        </p:nvSpPr>
        <p:spPr>
          <a:xfrm>
            <a:off x="6985" y="274637"/>
            <a:ext cx="2228215" cy="922020"/>
          </a:xfrm>
          <a:prstGeom prst="rect">
            <a:avLst/>
          </a:prstGeom>
          <a:noFill/>
        </p:spPr>
        <p:txBody>
          <a:bodyPr wrap="square" rtlCol="0">
            <a:spAutoFit/>
          </a:bodyPr>
          <a:lstStyle/>
          <a:p>
            <a:pPr marL="171450" indent="-171450">
              <a:buFont typeface="Wingdings" panose="05000000000000000000" pitchFamily="2" charset="2"/>
              <a:buChar char="Ø"/>
            </a:pPr>
            <a:r>
              <a:rPr lang="en-US" sz="600" dirty="0">
                <a:latin typeface="Garamond" panose="02020404030301010803" charset="0"/>
                <a:cs typeface="Garamond" panose="02020404030301010803" charset="0"/>
                <a:sym typeface="+mn-ea"/>
              </a:rPr>
              <a:t>Implement real-time display of fuel amount and quality in vehicle speedometer.</a:t>
            </a:r>
            <a:endParaRPr lang="en-US" sz="600" dirty="0">
              <a:latin typeface="Garamond" panose="02020404030301010803" charset="0"/>
              <a:cs typeface="Garamond" panose="02020404030301010803" charset="0"/>
            </a:endParaRPr>
          </a:p>
          <a:p>
            <a:pPr marL="171450" indent="-171450">
              <a:buFont typeface="Wingdings" panose="05000000000000000000" pitchFamily="2" charset="2"/>
              <a:buChar char="Ø"/>
            </a:pPr>
            <a:r>
              <a:rPr lang="en-US" sz="600" dirty="0">
                <a:latin typeface="Garamond" panose="02020404030301010803" charset="0"/>
                <a:cs typeface="Garamond" panose="02020404030301010803" charset="0"/>
                <a:sym typeface="+mn-ea"/>
              </a:rPr>
              <a:t>Include parameters like mileage, tire pressure, engine condition for estimating remaining distance.</a:t>
            </a:r>
            <a:endParaRPr lang="en-US" sz="600" dirty="0">
              <a:latin typeface="Garamond" panose="02020404030301010803" charset="0"/>
              <a:cs typeface="Garamond" panose="02020404030301010803" charset="0"/>
            </a:endParaRPr>
          </a:p>
          <a:p>
            <a:pPr marL="171450" indent="-171450">
              <a:buFont typeface="Wingdings" panose="05000000000000000000" pitchFamily="2" charset="2"/>
              <a:buChar char="Ø"/>
            </a:pPr>
            <a:r>
              <a:rPr lang="en-US" sz="600" dirty="0">
                <a:latin typeface="Garamond" panose="02020404030301010803" charset="0"/>
                <a:cs typeface="Garamond" panose="02020404030301010803" charset="0"/>
                <a:sym typeface="+mn-ea"/>
              </a:rPr>
              <a:t>Integrate with IoT and Cloud for GPS location of refilled fuel, fuel density, and rating system for stations.</a:t>
            </a:r>
            <a:endParaRPr lang="en-US" sz="600" dirty="0">
              <a:latin typeface="Garamond" panose="02020404030301010803" charset="0"/>
              <a:cs typeface="Garamond" panose="02020404030301010803" charset="0"/>
            </a:endParaRPr>
          </a:p>
          <a:p>
            <a:pPr marL="171450" indent="-171450">
              <a:buFont typeface="Wingdings" panose="05000000000000000000" pitchFamily="2" charset="2"/>
              <a:buChar char="Ø"/>
            </a:pPr>
            <a:r>
              <a:rPr lang="en-US" sz="600" dirty="0">
                <a:latin typeface="Garamond" panose="02020404030301010803" charset="0"/>
                <a:cs typeface="Garamond" panose="02020404030301010803" charset="0"/>
                <a:sym typeface="+mn-ea"/>
              </a:rPr>
              <a:t>Develop mobile apps for remote monitoring, customizable dashboards, and fuel history.</a:t>
            </a:r>
            <a:endParaRPr lang="en-US" sz="600" dirty="0">
              <a:latin typeface="Garamond" panose="02020404030301010803" charset="0"/>
              <a:cs typeface="Garamond" panose="02020404030301010803" charset="0"/>
            </a:endParaRPr>
          </a:p>
          <a:p>
            <a:endParaRPr lang="en-US" sz="600" dirty="0">
              <a:latin typeface="Garamond" panose="02020404030301010803" charset="0"/>
              <a:cs typeface="Garamond" panose="02020404030301010803"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2"/>
          <p:cNvSpPr/>
          <p:nvPr/>
        </p:nvSpPr>
        <p:spPr>
          <a:xfrm>
            <a:off x="4714" y="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7" name="object 2"/>
          <p:cNvSpPr/>
          <p:nvPr/>
        </p:nvSpPr>
        <p:spPr>
          <a:xfrm>
            <a:off x="4714" y="121412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8" name="Text Box 7"/>
          <p:cNvSpPr txBox="1"/>
          <p:nvPr/>
        </p:nvSpPr>
        <p:spPr>
          <a:xfrm>
            <a:off x="53975" y="322580"/>
            <a:ext cx="2154555" cy="739140"/>
          </a:xfrm>
          <a:prstGeom prst="rect">
            <a:avLst/>
          </a:prstGeom>
          <a:noFill/>
        </p:spPr>
        <p:txBody>
          <a:bodyPr wrap="square" rtlCol="0">
            <a:noAutofit/>
          </a:bodyPr>
          <a:lstStyle/>
          <a:p>
            <a:pPr marL="171450" indent="-171450">
              <a:buFont typeface="Wingdings" panose="05000000000000000000" pitchFamily="2" charset="2"/>
              <a:buChar char="Ø"/>
            </a:pPr>
            <a:r>
              <a:rPr lang="en-US" sz="600" dirty="0">
                <a:latin typeface="Garamond" panose="02020404030301010803" charset="0"/>
                <a:cs typeface="Garamond" panose="02020404030301010803" charset="0"/>
                <a:sym typeface="+mn-ea"/>
              </a:rPr>
              <a:t>Streamline fuel tracking, billing, and reporting for enterprises with fuel tracking devices.</a:t>
            </a:r>
            <a:endParaRPr lang="en-US" sz="600" dirty="0">
              <a:latin typeface="Garamond" panose="02020404030301010803" charset="0"/>
              <a:cs typeface="Garamond" panose="02020404030301010803" charset="0"/>
            </a:endParaRPr>
          </a:p>
          <a:p>
            <a:pPr marL="171450" indent="-171450">
              <a:buFont typeface="Wingdings" panose="05000000000000000000" pitchFamily="2" charset="2"/>
              <a:buChar char="Ø"/>
            </a:pPr>
            <a:r>
              <a:rPr lang="en-US" sz="600" dirty="0">
                <a:latin typeface="Garamond" panose="02020404030301010803" charset="0"/>
                <a:cs typeface="Garamond" panose="02020404030301010803" charset="0"/>
                <a:sym typeface="+mn-ea"/>
              </a:rPr>
              <a:t>Research and implement advanced sensors for improved accuracy and precision.</a:t>
            </a:r>
            <a:endParaRPr lang="en-US" sz="600" dirty="0">
              <a:latin typeface="Garamond" panose="02020404030301010803" charset="0"/>
              <a:cs typeface="Garamond" panose="02020404030301010803" charset="0"/>
            </a:endParaRPr>
          </a:p>
          <a:p>
            <a:pPr marL="171450" indent="-171450">
              <a:buFont typeface="Wingdings" panose="05000000000000000000" pitchFamily="2" charset="2"/>
              <a:buChar char="Ø"/>
            </a:pPr>
            <a:r>
              <a:rPr lang="en-US" sz="600" dirty="0">
                <a:latin typeface="Garamond" panose="02020404030301010803" charset="0"/>
                <a:cs typeface="Garamond" panose="02020404030301010803" charset="0"/>
                <a:sym typeface="+mn-ea"/>
              </a:rPr>
              <a:t>Future scope includes innovative solutions driven by evolving technologies and industry needs</a:t>
            </a:r>
            <a:r>
              <a:rPr lang="en-US" sz="600" dirty="0">
                <a:effectLst>
                  <a:outerShdw blurRad="50800" dist="38100" dir="2700000" algn="tl" rotWithShape="0">
                    <a:prstClr val="black">
                      <a:alpha val="40000"/>
                    </a:prstClr>
                  </a:outerShdw>
                </a:effectLst>
                <a:latin typeface="Garamond" panose="02020404030301010803" charset="0"/>
                <a:cs typeface="Garamond" panose="02020404030301010803" charset="0"/>
                <a:sym typeface="+mn-ea"/>
              </a:rPr>
              <a:t>.</a:t>
            </a:r>
            <a:endParaRPr lang="en-US" sz="600" dirty="0">
              <a:effectLst>
                <a:outerShdw blurRad="50800" dist="38100" dir="2700000" algn="tl" rotWithShape="0">
                  <a:prstClr val="black">
                    <a:alpha val="40000"/>
                  </a:prstClr>
                </a:outerShdw>
              </a:effectLst>
              <a:latin typeface="Garamond" panose="02020404030301010803" charset="0"/>
              <a:cs typeface="Garamond" panose="02020404030301010803" charset="0"/>
            </a:endParaRPr>
          </a:p>
          <a:p>
            <a:endParaRPr lang="en-US" sz="600" dirty="0">
              <a:effectLst>
                <a:outerShdw blurRad="50800" dist="38100" dir="2700000" algn="tl" rotWithShape="0">
                  <a:prstClr val="black">
                    <a:alpha val="40000"/>
                  </a:prstClr>
                </a:outerShdw>
              </a:effectLst>
            </a:endParaRPr>
          </a:p>
        </p:txBody>
      </p:sp>
      <p:sp>
        <p:nvSpPr>
          <p:cNvPr id="9" name="Text Box 8"/>
          <p:cNvSpPr txBox="1"/>
          <p:nvPr/>
        </p:nvSpPr>
        <p:spPr>
          <a:xfrm>
            <a:off x="0" y="108585"/>
            <a:ext cx="2244725" cy="213995"/>
          </a:xfrm>
          <a:prstGeom prst="rect">
            <a:avLst/>
          </a:prstGeom>
          <a:noFill/>
        </p:spPr>
        <p:txBody>
          <a:bodyPr wrap="square" rtlCol="0">
            <a:spAutoFit/>
          </a:bodyPr>
          <a:lstStyle/>
          <a:p>
            <a:pPr algn="ctr"/>
            <a:r>
              <a:rPr lang="en-US" sz="800" b="1" dirty="0">
                <a:latin typeface="Maiandra GD" panose="020E0502030308020204" charset="0"/>
                <a:cs typeface="Maiandra GD" panose="020E0502030308020204" charset="0"/>
              </a:rPr>
              <a:t>FUTURE ENHANCEMENTS</a:t>
            </a:r>
            <a:endParaRPr lang="en-US" sz="800" b="1" dirty="0">
              <a:latin typeface="Maiandra GD" panose="020E0502030308020204" charset="0"/>
              <a:cs typeface="Maiandra GD" panose="020E0502030308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2"/>
          <p:cNvSpPr/>
          <p:nvPr/>
        </p:nvSpPr>
        <p:spPr>
          <a:xfrm>
            <a:off x="4714" y="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5" name="object 2"/>
          <p:cNvSpPr/>
          <p:nvPr/>
        </p:nvSpPr>
        <p:spPr>
          <a:xfrm>
            <a:off x="4714" y="121412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6" name="Text Box 5"/>
          <p:cNvSpPr txBox="1"/>
          <p:nvPr/>
        </p:nvSpPr>
        <p:spPr>
          <a:xfrm>
            <a:off x="213360" y="60325"/>
            <a:ext cx="1819275" cy="198755"/>
          </a:xfrm>
          <a:prstGeom prst="rect">
            <a:avLst/>
          </a:prstGeom>
          <a:noFill/>
        </p:spPr>
        <p:txBody>
          <a:bodyPr wrap="square" rtlCol="0">
            <a:spAutoFit/>
          </a:bodyPr>
          <a:lstStyle/>
          <a:p>
            <a:pPr algn="ctr"/>
            <a:r>
              <a:rPr lang="en-US" sz="700" b="1" dirty="0">
                <a:solidFill>
                  <a:schemeClr val="accent6"/>
                </a:solidFill>
                <a:latin typeface="Maiandra GD" panose="020E0502030308020204" charset="0"/>
                <a:cs typeface="Maiandra GD" panose="020E0502030308020204" charset="0"/>
              </a:rPr>
              <a:t>BIBLIOGRAPHY</a:t>
            </a:r>
            <a:endParaRPr lang="en-US" sz="700" b="1" dirty="0">
              <a:solidFill>
                <a:schemeClr val="accent6"/>
              </a:solidFill>
              <a:latin typeface="Maiandra GD" panose="020E0502030308020204" charset="0"/>
              <a:cs typeface="Maiandra GD" panose="020E0502030308020204" charset="0"/>
            </a:endParaRPr>
          </a:p>
        </p:txBody>
      </p:sp>
      <p:sp>
        <p:nvSpPr>
          <p:cNvPr id="9" name="Text Box 8"/>
          <p:cNvSpPr txBox="1"/>
          <p:nvPr/>
        </p:nvSpPr>
        <p:spPr>
          <a:xfrm>
            <a:off x="82867" y="241935"/>
            <a:ext cx="2080260" cy="1000274"/>
          </a:xfrm>
          <a:prstGeom prst="rect">
            <a:avLst/>
          </a:prstGeom>
          <a:noFill/>
        </p:spPr>
        <p:txBody>
          <a:bodyPr wrap="square" rtlCol="0">
            <a:spAutoFit/>
          </a:bodyPr>
          <a:lstStyle/>
          <a:p>
            <a:r>
              <a:rPr lang="en-US" sz="450" dirty="0">
                <a:latin typeface="Garamond" panose="02020404030301010803" charset="0"/>
                <a:cs typeface="Garamond" panose="02020404030301010803" charset="0"/>
              </a:rPr>
              <a:t>[1] Determination of Adulteration and Quantity of Gasoline Fuel Using IoT Method 1 Dheeraj </a:t>
            </a:r>
            <a:r>
              <a:rPr lang="en-US" sz="450" dirty="0" err="1">
                <a:latin typeface="Garamond" panose="02020404030301010803" charset="0"/>
                <a:cs typeface="Garamond" panose="02020404030301010803" charset="0"/>
              </a:rPr>
              <a:t>Shettigar</a:t>
            </a:r>
            <a:r>
              <a:rPr lang="en-US" sz="450" dirty="0">
                <a:latin typeface="Garamond" panose="02020404030301010803" charset="0"/>
                <a:cs typeface="Garamond" panose="02020404030301010803" charset="0"/>
              </a:rPr>
              <a:t> C, 2 </a:t>
            </a:r>
            <a:r>
              <a:rPr lang="en-US" sz="450" dirty="0" err="1">
                <a:latin typeface="Garamond" panose="02020404030301010803" charset="0"/>
                <a:cs typeface="Garamond" panose="02020404030301010803" charset="0"/>
              </a:rPr>
              <a:t>Manikanta</a:t>
            </a:r>
            <a:r>
              <a:rPr lang="en-US" sz="450" dirty="0">
                <a:latin typeface="Garamond" panose="02020404030301010803" charset="0"/>
                <a:cs typeface="Garamond" panose="02020404030301010803" charset="0"/>
              </a:rPr>
              <a:t> R, 3 </a:t>
            </a:r>
            <a:r>
              <a:rPr lang="en-US" sz="450" dirty="0" err="1">
                <a:latin typeface="Garamond" panose="02020404030301010803" charset="0"/>
                <a:cs typeface="Garamond" panose="02020404030301010803" charset="0"/>
              </a:rPr>
              <a:t>Veerandar</a:t>
            </a:r>
            <a:r>
              <a:rPr lang="en-US" sz="450" dirty="0">
                <a:latin typeface="Garamond" panose="02020404030301010803" charset="0"/>
                <a:cs typeface="Garamond" panose="02020404030301010803" charset="0"/>
              </a:rPr>
              <a:t> Singh, IJSET.</a:t>
            </a:r>
            <a:endParaRPr lang="en-US" sz="450" dirty="0">
              <a:latin typeface="Garamond" panose="02020404030301010803" charset="0"/>
              <a:cs typeface="Garamond" panose="02020404030301010803" charset="0"/>
            </a:endParaRPr>
          </a:p>
          <a:p>
            <a:endParaRPr lang="en-US" sz="450" dirty="0">
              <a:latin typeface="Garamond" panose="02020404030301010803" charset="0"/>
              <a:cs typeface="Garamond" panose="02020404030301010803" charset="0"/>
            </a:endParaRPr>
          </a:p>
          <a:p>
            <a:r>
              <a:rPr lang="en-US" sz="450" dirty="0">
                <a:latin typeface="Garamond" panose="02020404030301010803" charset="0"/>
                <a:cs typeface="Garamond" panose="02020404030301010803" charset="0"/>
              </a:rPr>
              <a:t>[2] IOT Based Fuel Quantity Measurement </a:t>
            </a:r>
            <a:r>
              <a:rPr lang="en-US" sz="450" dirty="0" err="1">
                <a:latin typeface="Garamond" panose="02020404030301010803" charset="0"/>
                <a:cs typeface="Garamond" panose="02020404030301010803" charset="0"/>
              </a:rPr>
              <a:t>Abhiraj</a:t>
            </a:r>
            <a:r>
              <a:rPr lang="en-US" sz="450" dirty="0">
                <a:latin typeface="Garamond" panose="02020404030301010803" charset="0"/>
                <a:cs typeface="Garamond" panose="02020404030301010803" charset="0"/>
              </a:rPr>
              <a:t> Sutar, Anshu De*, Jaskaran Singh, Dr. Manisha </a:t>
            </a:r>
            <a:r>
              <a:rPr lang="en-US" sz="450" dirty="0" err="1">
                <a:latin typeface="Garamond" panose="02020404030301010803" charset="0"/>
                <a:cs typeface="Garamond" panose="02020404030301010803" charset="0"/>
              </a:rPr>
              <a:t>Mhetre</a:t>
            </a:r>
            <a:r>
              <a:rPr lang="en-US" sz="450" dirty="0">
                <a:latin typeface="Garamond" panose="02020404030301010803" charset="0"/>
                <a:cs typeface="Garamond" panose="02020404030301010803" charset="0"/>
              </a:rPr>
              <a:t>, IJRPR.</a:t>
            </a:r>
            <a:endParaRPr lang="en-US" sz="450" dirty="0">
              <a:latin typeface="Garamond" panose="02020404030301010803" charset="0"/>
              <a:cs typeface="Garamond" panose="02020404030301010803" charset="0"/>
            </a:endParaRPr>
          </a:p>
          <a:p>
            <a:endParaRPr lang="en-US" sz="450" dirty="0">
              <a:latin typeface="Garamond" panose="02020404030301010803" charset="0"/>
              <a:cs typeface="Garamond" panose="02020404030301010803" charset="0"/>
            </a:endParaRPr>
          </a:p>
          <a:p>
            <a:r>
              <a:rPr lang="en-US" sz="450" dirty="0">
                <a:latin typeface="Garamond" panose="02020404030301010803" charset="0"/>
                <a:cs typeface="Garamond" panose="02020404030301010803" charset="0"/>
              </a:rPr>
              <a:t>[3] Review on the Detection of Fuel Adulteration through Sensor based Techniques Bharath LV* and </a:t>
            </a:r>
            <a:r>
              <a:rPr lang="en-US" sz="450" dirty="0" err="1">
                <a:latin typeface="Garamond" panose="02020404030301010803" charset="0"/>
                <a:cs typeface="Garamond" panose="02020404030301010803" charset="0"/>
              </a:rPr>
              <a:t>Himanth</a:t>
            </a:r>
            <a:r>
              <a:rPr lang="en-US" sz="450" dirty="0">
                <a:latin typeface="Garamond" panose="02020404030301010803" charset="0"/>
                <a:cs typeface="Garamond" panose="02020404030301010803" charset="0"/>
              </a:rPr>
              <a:t> M, IJSRP.</a:t>
            </a:r>
            <a:endParaRPr lang="en-US" sz="450" dirty="0">
              <a:latin typeface="Garamond" panose="02020404030301010803" charset="0"/>
              <a:cs typeface="Garamond" panose="02020404030301010803" charset="0"/>
            </a:endParaRPr>
          </a:p>
          <a:p>
            <a:endParaRPr lang="en-US" sz="450" dirty="0">
              <a:latin typeface="Garamond" panose="02020404030301010803" charset="0"/>
              <a:cs typeface="Garamond" panose="02020404030301010803" charset="0"/>
            </a:endParaRPr>
          </a:p>
          <a:p>
            <a:r>
              <a:rPr lang="en-US" sz="450" dirty="0">
                <a:latin typeface="Garamond" panose="02020404030301010803" charset="0"/>
                <a:cs typeface="Garamond" panose="02020404030301010803" charset="0"/>
              </a:rPr>
              <a:t>[4] Determination of Adulteration and Quantity of Petrol using pH Meter and Microcontroller Prof Ms.D.Thaniga1 , Prof G. Gabriel Santhosh Kumar2 , Dr. R. </a:t>
            </a:r>
            <a:r>
              <a:rPr lang="en-US" sz="450" dirty="0" err="1">
                <a:latin typeface="Garamond" panose="02020404030301010803" charset="0"/>
                <a:cs typeface="Garamond" panose="02020404030301010803" charset="0"/>
              </a:rPr>
              <a:t>Manivasagam</a:t>
            </a:r>
            <a:r>
              <a:rPr lang="en-US" sz="450" dirty="0">
                <a:latin typeface="Garamond" panose="02020404030301010803" charset="0"/>
                <a:cs typeface="Garamond" panose="02020404030301010803" charset="0"/>
              </a:rPr>
              <a:t> Rajendran3, IJIREEICE.</a:t>
            </a:r>
            <a:endParaRPr lang="en-US" sz="450" dirty="0">
              <a:latin typeface="Garamond" panose="02020404030301010803" charset="0"/>
              <a:cs typeface="Garamond" panose="02020404030301010803" charset="0"/>
            </a:endParaRPr>
          </a:p>
          <a:p>
            <a:endParaRPr lang="en-US" sz="500" dirty="0">
              <a:latin typeface="Garamond" panose="02020404030301010803" charset="0"/>
              <a:cs typeface="Garamond" panose="02020404030301010803"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2"/>
          <p:cNvSpPr/>
          <p:nvPr/>
        </p:nvSpPr>
        <p:spPr>
          <a:xfrm>
            <a:off x="4714" y="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5" name="object 2"/>
          <p:cNvSpPr/>
          <p:nvPr/>
        </p:nvSpPr>
        <p:spPr>
          <a:xfrm>
            <a:off x="4714" y="1214120"/>
            <a:ext cx="2219960" cy="43180"/>
          </a:xfrm>
          <a:custGeom>
            <a:avLst/>
            <a:gdLst/>
            <a:ahLst/>
            <a:cxnLst/>
            <a:rect l="l" t="t" r="r" b="b"/>
            <a:pathLst>
              <a:path w="2219960" h="43180">
                <a:moveTo>
                  <a:pt x="2219587" y="0"/>
                </a:moveTo>
                <a:lnTo>
                  <a:pt x="0" y="0"/>
                </a:lnTo>
                <a:lnTo>
                  <a:pt x="0" y="42838"/>
                </a:lnTo>
                <a:lnTo>
                  <a:pt x="2219587" y="42838"/>
                </a:lnTo>
                <a:lnTo>
                  <a:pt x="2219587" y="0"/>
                </a:lnTo>
                <a:close/>
              </a:path>
            </a:pathLst>
          </a:custGeom>
          <a:solidFill>
            <a:srgbClr val="DB7462"/>
          </a:solidFill>
        </p:spPr>
        <p:txBody>
          <a:bodyPr wrap="square" lIns="0" tIns="0" rIns="0" bIns="0" rtlCol="0"/>
          <a:lstStyle/>
          <a:p/>
        </p:txBody>
      </p:sp>
      <p:sp>
        <p:nvSpPr>
          <p:cNvPr id="6" name="Text Box 5"/>
          <p:cNvSpPr txBox="1"/>
          <p:nvPr/>
        </p:nvSpPr>
        <p:spPr>
          <a:xfrm>
            <a:off x="146685" y="128270"/>
            <a:ext cx="1962150" cy="1000274"/>
          </a:xfrm>
          <a:prstGeom prst="rect">
            <a:avLst/>
          </a:prstGeom>
          <a:noFill/>
        </p:spPr>
        <p:txBody>
          <a:bodyPr wrap="square" rtlCol="0">
            <a:spAutoFit/>
          </a:bodyPr>
          <a:lstStyle/>
          <a:p>
            <a:r>
              <a:rPr lang="en-US" sz="450" dirty="0">
                <a:latin typeface="Garamond" panose="02020404030301010803" charset="0"/>
                <a:cs typeface="Garamond" panose="02020404030301010803" charset="0"/>
                <a:sym typeface="+mn-ea"/>
              </a:rPr>
              <a:t>[5] Fuel Monitoring on tanks for level detection and purity check - A short review, Journal of Research in Engineering and Applied Sciences.</a:t>
            </a:r>
            <a:endParaRPr lang="en-US" sz="450" dirty="0">
              <a:latin typeface="Garamond" panose="02020404030301010803" charset="0"/>
              <a:cs typeface="Garamond" panose="02020404030301010803" charset="0"/>
              <a:sym typeface="+mn-ea"/>
            </a:endParaRPr>
          </a:p>
          <a:p>
            <a:endParaRPr lang="en-US" sz="450" dirty="0">
              <a:latin typeface="Garamond" panose="02020404030301010803" charset="0"/>
              <a:cs typeface="Garamond" panose="02020404030301010803" charset="0"/>
            </a:endParaRPr>
          </a:p>
          <a:p>
            <a:r>
              <a:rPr lang="en-US" sz="450" dirty="0">
                <a:latin typeface="Garamond" panose="02020404030301010803" charset="0"/>
                <a:cs typeface="Garamond" panose="02020404030301010803" charset="0"/>
                <a:sym typeface="+mn-ea"/>
              </a:rPr>
              <a:t>[6] Digitalized Flow Quantity and Adulteration Measurement in Petrol Mr. K. R. Roshan1 , M. Rama Krishnan, IJERT.</a:t>
            </a:r>
            <a:endParaRPr lang="en-US" sz="450" dirty="0">
              <a:latin typeface="Garamond" panose="02020404030301010803" charset="0"/>
              <a:cs typeface="Garamond" panose="02020404030301010803" charset="0"/>
              <a:sym typeface="+mn-ea"/>
            </a:endParaRPr>
          </a:p>
          <a:p>
            <a:endParaRPr lang="en-US" sz="450" dirty="0">
              <a:latin typeface="Garamond" panose="02020404030301010803" charset="0"/>
              <a:cs typeface="Garamond" panose="02020404030301010803" charset="0"/>
            </a:endParaRPr>
          </a:p>
          <a:p>
            <a:r>
              <a:rPr lang="en-US" sz="450" dirty="0">
                <a:latin typeface="Garamond" panose="02020404030301010803" charset="0"/>
                <a:cs typeface="Garamond" panose="02020404030301010803" charset="0"/>
                <a:sym typeface="+mn-ea"/>
              </a:rPr>
              <a:t>[7] Detection of Fuel Adulteration in Real Time Using Optical Fiber Sensor and Peripheral Interface Controller Vivek </a:t>
            </a:r>
            <a:r>
              <a:rPr lang="en-US" sz="450" dirty="0" err="1">
                <a:latin typeface="Garamond" panose="02020404030301010803" charset="0"/>
                <a:cs typeface="Garamond" panose="02020404030301010803" charset="0"/>
                <a:sym typeface="+mn-ea"/>
              </a:rPr>
              <a:t>Padmakarrao</a:t>
            </a:r>
            <a:r>
              <a:rPr lang="en-US" sz="450" dirty="0">
                <a:latin typeface="Garamond" panose="02020404030301010803" charset="0"/>
                <a:cs typeface="Garamond" panose="02020404030301010803" charset="0"/>
                <a:sym typeface="+mn-ea"/>
              </a:rPr>
              <a:t> </a:t>
            </a:r>
            <a:r>
              <a:rPr lang="en-US" sz="450" dirty="0" err="1">
                <a:latin typeface="Garamond" panose="02020404030301010803" charset="0"/>
                <a:cs typeface="Garamond" panose="02020404030301010803" charset="0"/>
                <a:sym typeface="+mn-ea"/>
              </a:rPr>
              <a:t>Kudea</a:t>
            </a:r>
            <a:r>
              <a:rPr lang="en-US" sz="450" dirty="0">
                <a:latin typeface="Garamond" panose="02020404030301010803" charset="0"/>
                <a:cs typeface="Garamond" panose="02020404030301010803" charset="0"/>
                <a:sym typeface="+mn-ea"/>
              </a:rPr>
              <a:t> and Anita </a:t>
            </a:r>
            <a:r>
              <a:rPr lang="en-US" sz="450" dirty="0" err="1">
                <a:latin typeface="Garamond" panose="02020404030301010803" charset="0"/>
                <a:cs typeface="Garamond" panose="02020404030301010803" charset="0"/>
                <a:sym typeface="+mn-ea"/>
              </a:rPr>
              <a:t>Patilb</a:t>
            </a:r>
            <a:r>
              <a:rPr lang="en-US" sz="450" dirty="0">
                <a:latin typeface="Garamond" panose="02020404030301010803" charset="0"/>
                <a:cs typeface="Garamond" panose="02020404030301010803" charset="0"/>
                <a:sym typeface="+mn-ea"/>
              </a:rPr>
              <a:t> , IJOP.</a:t>
            </a:r>
            <a:endParaRPr lang="en-US" sz="450" dirty="0">
              <a:latin typeface="Garamond" panose="02020404030301010803" charset="0"/>
              <a:cs typeface="Garamond" panose="02020404030301010803" charset="0"/>
              <a:sym typeface="+mn-ea"/>
            </a:endParaRPr>
          </a:p>
          <a:p>
            <a:endParaRPr lang="en-US" sz="450" dirty="0">
              <a:latin typeface="Garamond" panose="02020404030301010803" charset="0"/>
              <a:cs typeface="Garamond" panose="02020404030301010803" charset="0"/>
            </a:endParaRPr>
          </a:p>
          <a:p>
            <a:r>
              <a:rPr lang="en-US" sz="450" dirty="0">
                <a:latin typeface="Garamond" panose="02020404030301010803" charset="0"/>
                <a:cs typeface="Garamond" panose="02020404030301010803" charset="0"/>
                <a:sym typeface="+mn-ea"/>
              </a:rPr>
              <a:t>[8] Petrol Adulteration detection system based on sensor technique Isaac C. </a:t>
            </a:r>
            <a:r>
              <a:rPr lang="en-US" sz="450" dirty="0" err="1">
                <a:latin typeface="Garamond" panose="02020404030301010803" charset="0"/>
                <a:cs typeface="Garamond" panose="02020404030301010803" charset="0"/>
                <a:sym typeface="+mn-ea"/>
              </a:rPr>
              <a:t>Febaide</a:t>
            </a:r>
            <a:r>
              <a:rPr lang="en-US" sz="450" dirty="0">
                <a:latin typeface="Garamond" panose="02020404030301010803" charset="0"/>
                <a:cs typeface="Garamond" panose="02020404030301010803" charset="0"/>
                <a:sym typeface="+mn-ea"/>
              </a:rPr>
              <a:t>*1, Esther E. </a:t>
            </a:r>
            <a:r>
              <a:rPr lang="en-US" sz="450" dirty="0" err="1">
                <a:latin typeface="Garamond" panose="02020404030301010803" charset="0"/>
                <a:cs typeface="Garamond" panose="02020404030301010803" charset="0"/>
                <a:sym typeface="+mn-ea"/>
              </a:rPr>
              <a:t>Odiki</a:t>
            </a:r>
            <a:r>
              <a:rPr lang="en-US" sz="450" dirty="0">
                <a:latin typeface="Garamond" panose="02020404030301010803" charset="0"/>
                <a:cs typeface="Garamond" panose="02020404030301010803" charset="0"/>
                <a:sym typeface="+mn-ea"/>
              </a:rPr>
              <a:t>*2, IRJMETS.</a:t>
            </a:r>
            <a:endParaRPr lang="en-US" sz="450" dirty="0">
              <a:latin typeface="Garamond" panose="02020404030301010803" charset="0"/>
              <a:cs typeface="Garamond" panose="02020404030301010803" charset="0"/>
            </a:endParaRPr>
          </a:p>
          <a:p>
            <a:endParaRPr lang="en-US" sz="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83000"/>
            <a:lum/>
          </a:blip>
          <a:srcRect/>
          <a:stretch>
            <a:fillRect t="-88000" r="-1000" b="-67000"/>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79374" y="156988"/>
            <a:ext cx="1074729" cy="1009650"/>
          </a:xfrm>
          <a:prstGeom prst="rect">
            <a:avLst/>
          </a:prstGeom>
        </p:spPr>
        <p:txBody>
          <a:bodyPr vert="horz" wrap="square" lIns="0" tIns="11430" rIns="0" bIns="0" rtlCol="0">
            <a:noAutofit/>
          </a:bodyPr>
          <a:lstStyle/>
          <a:p>
            <a:pPr marL="12700" marR="5080">
              <a:lnSpc>
                <a:spcPct val="111000"/>
              </a:lnSpc>
              <a:spcBef>
                <a:spcPts val="90"/>
              </a:spcBef>
            </a:pPr>
            <a:r>
              <a:rPr sz="500" spc="5" dirty="0">
                <a:latin typeface="Verdana" panose="020B0604030504040204" pitchFamily="34" charset="0"/>
                <a:ea typeface="Verdana" panose="020B0604030504040204" pitchFamily="34" charset="0"/>
                <a:cs typeface="Arial" panose="020B0604020202020204" pitchFamily="34" charset="0"/>
              </a:rPr>
              <a:t>T</a:t>
            </a:r>
            <a:r>
              <a:rPr sz="500" spc="5" dirty="0">
                <a:latin typeface="Garamond" panose="02020404030301010803" charset="0"/>
                <a:ea typeface="Verdana" panose="020B0604030504040204" pitchFamily="34" charset="0"/>
                <a:cs typeface="Garamond" panose="02020404030301010803" charset="0"/>
              </a:rPr>
              <a:t>here</a:t>
            </a:r>
            <a:r>
              <a:rPr sz="500" spc="-25" dirty="0">
                <a:latin typeface="Garamond" panose="02020404030301010803" charset="0"/>
                <a:ea typeface="Verdana" panose="020B0604030504040204" pitchFamily="34" charset="0"/>
                <a:cs typeface="Garamond" panose="02020404030301010803" charset="0"/>
              </a:rPr>
              <a:t> </a:t>
            </a:r>
            <a:r>
              <a:rPr sz="500" spc="5" dirty="0">
                <a:latin typeface="Garamond" panose="02020404030301010803" charset="0"/>
                <a:ea typeface="Verdana" panose="020B0604030504040204" pitchFamily="34" charset="0"/>
                <a:cs typeface="Garamond" panose="02020404030301010803" charset="0"/>
              </a:rPr>
              <a:t>has</a:t>
            </a:r>
            <a:r>
              <a:rPr sz="500" spc="-20" dirty="0">
                <a:latin typeface="Garamond" panose="02020404030301010803" charset="0"/>
                <a:ea typeface="Verdana" panose="020B0604030504040204" pitchFamily="34" charset="0"/>
                <a:cs typeface="Garamond" panose="02020404030301010803" charset="0"/>
              </a:rPr>
              <a:t> </a:t>
            </a:r>
            <a:r>
              <a:rPr sz="500" spc="5" dirty="0">
                <a:latin typeface="Garamond" panose="02020404030301010803" charset="0"/>
                <a:ea typeface="Verdana" panose="020B0604030504040204" pitchFamily="34" charset="0"/>
                <a:cs typeface="Garamond" panose="02020404030301010803" charset="0"/>
              </a:rPr>
              <a:t>been</a:t>
            </a:r>
            <a:r>
              <a:rPr sz="500" spc="-20" dirty="0">
                <a:latin typeface="Garamond" panose="02020404030301010803" charset="0"/>
                <a:ea typeface="Verdana" panose="020B0604030504040204" pitchFamily="34" charset="0"/>
                <a:cs typeface="Garamond" panose="02020404030301010803" charset="0"/>
              </a:rPr>
              <a:t> </a:t>
            </a:r>
            <a:r>
              <a:rPr sz="500" spc="10" dirty="0">
                <a:latin typeface="Garamond" panose="02020404030301010803" charset="0"/>
                <a:ea typeface="Verdana" panose="020B0604030504040204" pitchFamily="34" charset="0"/>
                <a:cs typeface="Garamond" panose="02020404030301010803" charset="0"/>
              </a:rPr>
              <a:t>an</a:t>
            </a:r>
            <a:r>
              <a:rPr sz="500" spc="-25" dirty="0">
                <a:latin typeface="Garamond" panose="02020404030301010803" charset="0"/>
                <a:ea typeface="Verdana" panose="020B0604030504040204" pitchFamily="34" charset="0"/>
                <a:cs typeface="Garamond" panose="02020404030301010803" charset="0"/>
              </a:rPr>
              <a:t> </a:t>
            </a:r>
            <a:r>
              <a:rPr sz="500" spc="5" dirty="0">
                <a:latin typeface="Garamond" panose="02020404030301010803" charset="0"/>
                <a:ea typeface="Verdana" panose="020B0604030504040204" pitchFamily="34" charset="0"/>
                <a:cs typeface="Garamond" panose="02020404030301010803" charset="0"/>
              </a:rPr>
              <a:t>escalating</a:t>
            </a:r>
            <a:r>
              <a:rPr sz="500" spc="-20" dirty="0">
                <a:latin typeface="Garamond" panose="02020404030301010803" charset="0"/>
                <a:ea typeface="Verdana" panose="020B0604030504040204" pitchFamily="34" charset="0"/>
                <a:cs typeface="Garamond" panose="02020404030301010803" charset="0"/>
              </a:rPr>
              <a:t> </a:t>
            </a:r>
            <a:r>
              <a:rPr sz="500" spc="5" dirty="0">
                <a:latin typeface="Garamond" panose="02020404030301010803" charset="0"/>
                <a:ea typeface="Verdana" panose="020B0604030504040204" pitchFamily="34" charset="0"/>
                <a:cs typeface="Garamond" panose="02020404030301010803" charset="0"/>
              </a:rPr>
              <a:t>number</a:t>
            </a:r>
            <a:r>
              <a:rPr sz="500" spc="-20" dirty="0">
                <a:latin typeface="Garamond" panose="02020404030301010803" charset="0"/>
                <a:ea typeface="Verdana" panose="020B0604030504040204" pitchFamily="34" charset="0"/>
                <a:cs typeface="Garamond" panose="02020404030301010803" charset="0"/>
              </a:rPr>
              <a:t> </a:t>
            </a:r>
            <a:r>
              <a:rPr sz="500" spc="15" dirty="0">
                <a:latin typeface="Garamond" panose="02020404030301010803" charset="0"/>
                <a:ea typeface="Verdana" panose="020B0604030504040204" pitchFamily="34" charset="0"/>
                <a:cs typeface="Garamond" panose="02020404030301010803" charset="0"/>
              </a:rPr>
              <a:t>of </a:t>
            </a:r>
            <a:r>
              <a:rPr sz="500" spc="-90" dirty="0">
                <a:latin typeface="Garamond" panose="02020404030301010803" charset="0"/>
                <a:ea typeface="Verdana" panose="020B0604030504040204" pitchFamily="34" charset="0"/>
                <a:cs typeface="Garamond" panose="02020404030301010803" charset="0"/>
              </a:rPr>
              <a:t> </a:t>
            </a:r>
            <a:r>
              <a:rPr sz="500" spc="5" dirty="0">
                <a:latin typeface="Garamond" panose="02020404030301010803" charset="0"/>
                <a:ea typeface="Verdana" panose="020B0604030504040204" pitchFamily="34" charset="0"/>
                <a:cs typeface="Garamond" panose="02020404030301010803" charset="0"/>
              </a:rPr>
              <a:t>reports </a:t>
            </a:r>
            <a:r>
              <a:rPr sz="500" spc="10" dirty="0">
                <a:latin typeface="Garamond" panose="02020404030301010803" charset="0"/>
                <a:ea typeface="Verdana" panose="020B0604030504040204" pitchFamily="34" charset="0"/>
                <a:cs typeface="Garamond" panose="02020404030301010803" charset="0"/>
              </a:rPr>
              <a:t>and </a:t>
            </a:r>
            <a:r>
              <a:rPr sz="500" spc="5" dirty="0">
                <a:latin typeface="Garamond" panose="02020404030301010803" charset="0"/>
                <a:ea typeface="Verdana" panose="020B0604030504040204" pitchFamily="34" charset="0"/>
                <a:cs typeface="Garamond" panose="02020404030301010803" charset="0"/>
              </a:rPr>
              <a:t>complaints </a:t>
            </a:r>
            <a:r>
              <a:rPr sz="500" spc="10" dirty="0">
                <a:latin typeface="Garamond" panose="02020404030301010803" charset="0"/>
                <a:ea typeface="Verdana" panose="020B0604030504040204" pitchFamily="34" charset="0"/>
                <a:cs typeface="Garamond" panose="02020404030301010803" charset="0"/>
              </a:rPr>
              <a:t>from </a:t>
            </a:r>
            <a:r>
              <a:rPr sz="500" spc="5" dirty="0">
                <a:latin typeface="Garamond" panose="02020404030301010803" charset="0"/>
                <a:ea typeface="Verdana" panose="020B0604030504040204" pitchFamily="34" charset="0"/>
                <a:cs typeface="Garamond" panose="02020404030301010803" charset="0"/>
              </a:rPr>
              <a:t>customers </a:t>
            </a:r>
            <a:r>
              <a:rPr sz="500" spc="-95" dirty="0">
                <a:latin typeface="Garamond" panose="02020404030301010803" charset="0"/>
                <a:ea typeface="Verdana" panose="020B0604030504040204" pitchFamily="34" charset="0"/>
                <a:cs typeface="Garamond" panose="02020404030301010803" charset="0"/>
              </a:rPr>
              <a:t> </a:t>
            </a:r>
            <a:r>
              <a:rPr sz="500" dirty="0">
                <a:latin typeface="Garamond" panose="02020404030301010803" charset="0"/>
                <a:ea typeface="Verdana" panose="020B0604030504040204" pitchFamily="34" charset="0"/>
                <a:cs typeface="Garamond" panose="02020404030301010803" charset="0"/>
              </a:rPr>
              <a:t>highlighting the </a:t>
            </a:r>
            <a:r>
              <a:rPr sz="500" spc="5" dirty="0">
                <a:latin typeface="Garamond" panose="02020404030301010803" charset="0"/>
                <a:ea typeface="Verdana" panose="020B0604030504040204" pitchFamily="34" charset="0"/>
                <a:cs typeface="Garamond" panose="02020404030301010803" charset="0"/>
              </a:rPr>
              <a:t>growing problem </a:t>
            </a:r>
            <a:r>
              <a:rPr sz="500" spc="-5" dirty="0">
                <a:latin typeface="Garamond" panose="02020404030301010803" charset="0"/>
                <a:ea typeface="Verdana" panose="020B0604030504040204" pitchFamily="34" charset="0"/>
                <a:cs typeface="Garamond" panose="02020404030301010803" charset="0"/>
              </a:rPr>
              <a:t>within </a:t>
            </a:r>
            <a:r>
              <a:rPr sz="500" dirty="0">
                <a:latin typeface="Garamond" panose="02020404030301010803" charset="0"/>
                <a:ea typeface="Verdana" panose="020B0604030504040204" pitchFamily="34" charset="0"/>
                <a:cs typeface="Garamond" panose="02020404030301010803" charset="0"/>
              </a:rPr>
              <a:t> the </a:t>
            </a:r>
            <a:r>
              <a:rPr sz="500" spc="5" dirty="0">
                <a:latin typeface="Garamond" panose="02020404030301010803" charset="0"/>
                <a:ea typeface="Verdana" panose="020B0604030504040204" pitchFamily="34" charset="0"/>
                <a:cs typeface="Garamond" panose="02020404030301010803" charset="0"/>
              </a:rPr>
              <a:t>fuel </a:t>
            </a:r>
            <a:r>
              <a:rPr sz="500" dirty="0">
                <a:latin typeface="Garamond" panose="02020404030301010803" charset="0"/>
                <a:ea typeface="Verdana" panose="020B0604030504040204" pitchFamily="34" charset="0"/>
                <a:cs typeface="Garamond" panose="02020404030301010803" charset="0"/>
              </a:rPr>
              <a:t>industry-namely, the </a:t>
            </a:r>
            <a:r>
              <a:rPr sz="500" spc="-5" dirty="0">
                <a:latin typeface="Garamond" panose="02020404030301010803" charset="0"/>
                <a:ea typeface="Verdana" panose="020B0604030504040204" pitchFamily="34" charset="0"/>
                <a:cs typeface="Garamond" panose="02020404030301010803" charset="0"/>
              </a:rPr>
              <a:t>issue </a:t>
            </a:r>
            <a:r>
              <a:rPr sz="500" spc="15" dirty="0">
                <a:latin typeface="Garamond" panose="02020404030301010803" charset="0"/>
                <a:ea typeface="Verdana" panose="020B0604030504040204" pitchFamily="34" charset="0"/>
                <a:cs typeface="Garamond" panose="02020404030301010803" charset="0"/>
              </a:rPr>
              <a:t>of </a:t>
            </a:r>
            <a:r>
              <a:rPr sz="500" spc="20" dirty="0">
                <a:latin typeface="Garamond" panose="02020404030301010803" charset="0"/>
                <a:ea typeface="Verdana" panose="020B0604030504040204" pitchFamily="34" charset="0"/>
                <a:cs typeface="Garamond" panose="02020404030301010803" charset="0"/>
              </a:rPr>
              <a:t> </a:t>
            </a:r>
            <a:r>
              <a:rPr sz="500" dirty="0">
                <a:latin typeface="Garamond" panose="02020404030301010803" charset="0"/>
                <a:ea typeface="Verdana" panose="020B0604030504040204" pitchFamily="34" charset="0"/>
                <a:cs typeface="Garamond" panose="02020404030301010803" charset="0"/>
              </a:rPr>
              <a:t>inconsistent </a:t>
            </a:r>
            <a:r>
              <a:rPr sz="500" spc="5" dirty="0">
                <a:latin typeface="Garamond" panose="02020404030301010803" charset="0"/>
                <a:ea typeface="Verdana" panose="020B0604030504040204" pitchFamily="34" charset="0"/>
                <a:cs typeface="Garamond" panose="02020404030301010803" charset="0"/>
              </a:rPr>
              <a:t>fuel </a:t>
            </a:r>
            <a:r>
              <a:rPr sz="500" dirty="0">
                <a:latin typeface="Garamond" panose="02020404030301010803" charset="0"/>
                <a:ea typeface="Verdana" panose="020B0604030504040204" pitchFamily="34" charset="0"/>
                <a:cs typeface="Garamond" panose="02020404030301010803" charset="0"/>
              </a:rPr>
              <a:t>dispensing</a:t>
            </a:r>
            <a:r>
              <a:rPr sz="500" spc="5" dirty="0">
                <a:latin typeface="Garamond" panose="02020404030301010803" charset="0"/>
                <a:ea typeface="Verdana" panose="020B0604030504040204" pitchFamily="34" charset="0"/>
                <a:cs typeface="Garamond" panose="02020404030301010803" charset="0"/>
              </a:rPr>
              <a:t> across </a:t>
            </a:r>
            <a:r>
              <a:rPr sz="500" dirty="0">
                <a:latin typeface="Garamond" panose="02020404030301010803" charset="0"/>
                <a:ea typeface="Verdana" panose="020B0604030504040204" pitchFamily="34" charset="0"/>
                <a:cs typeface="Garamond" panose="02020404030301010803" charset="0"/>
              </a:rPr>
              <a:t>various </a:t>
            </a:r>
            <a:r>
              <a:rPr sz="500" spc="5" dirty="0">
                <a:latin typeface="Garamond" panose="02020404030301010803" charset="0"/>
                <a:ea typeface="Verdana" panose="020B0604030504040204" pitchFamily="34" charset="0"/>
                <a:cs typeface="Garamond" panose="02020404030301010803" charset="0"/>
              </a:rPr>
              <a:t>fuel </a:t>
            </a:r>
            <a:r>
              <a:rPr sz="500" dirty="0">
                <a:latin typeface="Garamond" panose="02020404030301010803" charset="0"/>
                <a:ea typeface="Verdana" panose="020B0604030504040204" pitchFamily="34" charset="0"/>
                <a:cs typeface="Garamond" panose="02020404030301010803" charset="0"/>
              </a:rPr>
              <a:t>stations.The </a:t>
            </a:r>
            <a:r>
              <a:rPr sz="500" spc="5" dirty="0">
                <a:latin typeface="Garamond" panose="02020404030301010803" charset="0"/>
                <a:ea typeface="Verdana" panose="020B0604030504040204" pitchFamily="34" charset="0"/>
                <a:cs typeface="Garamond" panose="02020404030301010803" charset="0"/>
              </a:rPr>
              <a:t>problem </a:t>
            </a:r>
            <a:r>
              <a:rPr sz="500" spc="-5" dirty="0">
                <a:latin typeface="Garamond" panose="02020404030301010803" charset="0"/>
                <a:ea typeface="Verdana" panose="020B0604030504040204" pitchFamily="34" charset="0"/>
                <a:cs typeface="Garamond" panose="02020404030301010803" charset="0"/>
              </a:rPr>
              <a:t>is </a:t>
            </a:r>
            <a:r>
              <a:rPr sz="500" spc="5" dirty="0">
                <a:latin typeface="Garamond" panose="02020404030301010803" charset="0"/>
                <a:ea typeface="Verdana" panose="020B0604030504040204" pitchFamily="34" charset="0"/>
                <a:cs typeface="Garamond" panose="02020404030301010803" charset="0"/>
              </a:rPr>
              <a:t>further exacerbated </a:t>
            </a:r>
            <a:r>
              <a:rPr sz="500" spc="10" dirty="0">
                <a:latin typeface="Garamond" panose="02020404030301010803" charset="0"/>
                <a:ea typeface="Verdana" panose="020B0604030504040204" pitchFamily="34" charset="0"/>
                <a:cs typeface="Garamond" panose="02020404030301010803" charset="0"/>
              </a:rPr>
              <a:t>by </a:t>
            </a:r>
            <a:r>
              <a:rPr sz="500" spc="5" dirty="0">
                <a:latin typeface="Garamond" panose="02020404030301010803" charset="0"/>
                <a:ea typeface="Verdana" panose="020B0604030504040204" pitchFamily="34" charset="0"/>
                <a:cs typeface="Garamond" panose="02020404030301010803" charset="0"/>
              </a:rPr>
              <a:t>concerns regarding </a:t>
            </a:r>
            <a:r>
              <a:rPr sz="500" dirty="0">
                <a:latin typeface="Garamond" panose="02020404030301010803" charset="0"/>
                <a:ea typeface="Verdana" panose="020B0604030504040204" pitchFamily="34" charset="0"/>
                <a:cs typeface="Garamond" panose="02020404030301010803" charset="0"/>
              </a:rPr>
              <a:t>the </a:t>
            </a:r>
            <a:r>
              <a:rPr sz="500" spc="10" dirty="0">
                <a:latin typeface="Garamond" panose="02020404030301010803" charset="0"/>
                <a:ea typeface="Verdana" panose="020B0604030504040204" pitchFamily="34" charset="0"/>
                <a:cs typeface="Garamond" panose="02020404030301010803" charset="0"/>
              </a:rPr>
              <a:t>accuracy and </a:t>
            </a:r>
            <a:r>
              <a:rPr sz="500" spc="5" dirty="0">
                <a:latin typeface="Garamond" panose="02020404030301010803" charset="0"/>
                <a:ea typeface="Verdana" panose="020B0604030504040204" pitchFamily="34" charset="0"/>
                <a:cs typeface="Garamond" panose="02020404030301010803" charset="0"/>
              </a:rPr>
              <a:t>quality </a:t>
            </a:r>
            <a:r>
              <a:rPr sz="500" spc="15" dirty="0">
                <a:latin typeface="Garamond" panose="02020404030301010803" charset="0"/>
                <a:ea typeface="Verdana" panose="020B0604030504040204" pitchFamily="34" charset="0"/>
                <a:cs typeface="Garamond" panose="02020404030301010803" charset="0"/>
              </a:rPr>
              <a:t>of </a:t>
            </a:r>
            <a:r>
              <a:rPr sz="500" dirty="0">
                <a:latin typeface="Garamond" panose="02020404030301010803" charset="0"/>
                <a:ea typeface="Verdana" panose="020B0604030504040204" pitchFamily="34" charset="0"/>
                <a:cs typeface="Garamond" panose="02020404030301010803" charset="0"/>
              </a:rPr>
              <a:t>dispensed</a:t>
            </a:r>
            <a:r>
              <a:rPr sz="500" spc="-20" dirty="0">
                <a:latin typeface="Garamond" panose="02020404030301010803" charset="0"/>
                <a:ea typeface="Verdana" panose="020B0604030504040204" pitchFamily="34" charset="0"/>
                <a:cs typeface="Garamond" panose="02020404030301010803" charset="0"/>
              </a:rPr>
              <a:t> </a:t>
            </a:r>
            <a:r>
              <a:rPr sz="500" spc="-5" dirty="0">
                <a:latin typeface="Garamond" panose="02020404030301010803" charset="0"/>
                <a:ea typeface="Verdana" panose="020B0604030504040204" pitchFamily="34" charset="0"/>
                <a:cs typeface="Garamond" panose="02020404030301010803" charset="0"/>
              </a:rPr>
              <a:t>fuel</a:t>
            </a:r>
            <a:r>
              <a:rPr sz="500" spc="-5" dirty="0">
                <a:latin typeface="Garamond" panose="02020404030301010803" charset="0"/>
                <a:cs typeface="Garamond" panose="02020404030301010803" charset="0"/>
              </a:rPr>
              <a:t>.</a:t>
            </a:r>
            <a:r>
              <a:rPr lang="en-US" sz="500" spc="-5" dirty="0">
                <a:latin typeface="Garamond" panose="02020404030301010803" charset="0"/>
                <a:cs typeface="Garamond" panose="02020404030301010803" charset="0"/>
              </a:rPr>
              <a:t> Scams such as short fueling and tweaking fuel equipment is also a major cause of dissatisfaction and disbelief towards the fuel industry.</a:t>
            </a:r>
            <a:endParaRPr lang="en-US" sz="500" spc="-5" dirty="0">
              <a:latin typeface="Garamond" panose="02020404030301010803" charset="0"/>
              <a:cs typeface="Garamond" panose="02020404030301010803" charset="0"/>
            </a:endParaRPr>
          </a:p>
        </p:txBody>
      </p:sp>
      <p:sp>
        <p:nvSpPr>
          <p:cNvPr id="3" name="object 3"/>
          <p:cNvSpPr txBox="1">
            <a:spLocks noGrp="1"/>
          </p:cNvSpPr>
          <p:nvPr>
            <p:ph type="title"/>
          </p:nvPr>
        </p:nvSpPr>
        <p:spPr>
          <a:xfrm>
            <a:off x="963930" y="49530"/>
            <a:ext cx="1271270" cy="104140"/>
          </a:xfrm>
          <a:prstGeom prst="rect">
            <a:avLst/>
          </a:prstGeom>
        </p:spPr>
        <p:txBody>
          <a:bodyPr vert="horz" wrap="square" lIns="0" tIns="27305" rIns="0" bIns="0" rtlCol="0">
            <a:spAutoFit/>
          </a:bodyPr>
          <a:lstStyle/>
          <a:p>
            <a:pPr marL="12700" marR="5080" indent="37465" algn="ctr">
              <a:lnSpc>
                <a:spcPts val="600"/>
              </a:lnSpc>
              <a:spcBef>
                <a:spcPts val="215"/>
              </a:spcBef>
            </a:pPr>
            <a:r>
              <a:rPr sz="700" spc="50" dirty="0">
                <a:solidFill>
                  <a:schemeClr val="accent6"/>
                </a:solidFill>
                <a:latin typeface="Maiandra GD" panose="020E0502030308020204" charset="0"/>
                <a:cs typeface="Maiandra GD" panose="020E0502030308020204" charset="0"/>
              </a:rPr>
              <a:t>PROBLEM </a:t>
            </a:r>
            <a:r>
              <a:rPr sz="700" spc="35" dirty="0">
                <a:solidFill>
                  <a:schemeClr val="accent6"/>
                </a:solidFill>
                <a:latin typeface="Maiandra GD" panose="020E0502030308020204" charset="0"/>
                <a:cs typeface="Maiandra GD" panose="020E0502030308020204" charset="0"/>
              </a:rPr>
              <a:t>S</a:t>
            </a:r>
            <a:r>
              <a:rPr sz="700" spc="-60" dirty="0">
                <a:solidFill>
                  <a:schemeClr val="accent6"/>
                </a:solidFill>
                <a:latin typeface="Maiandra GD" panose="020E0502030308020204" charset="0"/>
                <a:cs typeface="Maiandra GD" panose="020E0502030308020204" charset="0"/>
              </a:rPr>
              <a:t>T</a:t>
            </a:r>
            <a:r>
              <a:rPr sz="700" spc="-5" dirty="0">
                <a:solidFill>
                  <a:schemeClr val="accent6"/>
                </a:solidFill>
                <a:latin typeface="Maiandra GD" panose="020E0502030308020204" charset="0"/>
                <a:cs typeface="Maiandra GD" panose="020E0502030308020204" charset="0"/>
              </a:rPr>
              <a:t>A</a:t>
            </a:r>
            <a:r>
              <a:rPr sz="700" spc="20" dirty="0">
                <a:solidFill>
                  <a:schemeClr val="accent6"/>
                </a:solidFill>
                <a:latin typeface="Maiandra GD" panose="020E0502030308020204" charset="0"/>
                <a:cs typeface="Maiandra GD" panose="020E0502030308020204" charset="0"/>
              </a:rPr>
              <a:t>T</a:t>
            </a:r>
            <a:r>
              <a:rPr sz="700" spc="10" dirty="0">
                <a:solidFill>
                  <a:schemeClr val="accent6"/>
                </a:solidFill>
                <a:latin typeface="Maiandra GD" panose="020E0502030308020204" charset="0"/>
                <a:cs typeface="Maiandra GD" panose="020E0502030308020204" charset="0"/>
              </a:rPr>
              <a:t>E</a:t>
            </a:r>
            <a:r>
              <a:rPr sz="700" spc="110" dirty="0">
                <a:solidFill>
                  <a:schemeClr val="accent6"/>
                </a:solidFill>
                <a:latin typeface="Maiandra GD" panose="020E0502030308020204" charset="0"/>
                <a:cs typeface="Maiandra GD" panose="020E0502030308020204" charset="0"/>
              </a:rPr>
              <a:t>M</a:t>
            </a:r>
            <a:r>
              <a:rPr sz="700" spc="50" dirty="0">
                <a:solidFill>
                  <a:schemeClr val="accent6"/>
                </a:solidFill>
                <a:latin typeface="Maiandra GD" panose="020E0502030308020204" charset="0"/>
                <a:cs typeface="Maiandra GD" panose="020E0502030308020204" charset="0"/>
              </a:rPr>
              <a:t>E</a:t>
            </a:r>
            <a:r>
              <a:rPr sz="700" spc="100" dirty="0">
                <a:solidFill>
                  <a:schemeClr val="accent6"/>
                </a:solidFill>
                <a:latin typeface="Maiandra GD" panose="020E0502030308020204" charset="0"/>
                <a:cs typeface="Maiandra GD" panose="020E0502030308020204" charset="0"/>
              </a:rPr>
              <a:t>N</a:t>
            </a:r>
            <a:r>
              <a:rPr sz="700" spc="-20" dirty="0">
                <a:solidFill>
                  <a:schemeClr val="accent6"/>
                </a:solidFill>
                <a:latin typeface="Maiandra GD" panose="020E0502030308020204" charset="0"/>
                <a:cs typeface="Maiandra GD" panose="020E0502030308020204" charset="0"/>
              </a:rPr>
              <a:t>T</a:t>
            </a:r>
            <a:endParaRPr sz="700" spc="-20" dirty="0">
              <a:solidFill>
                <a:schemeClr val="accent6"/>
              </a:solidFill>
              <a:latin typeface="Maiandra GD" panose="020E0502030308020204" charset="0"/>
              <a:cs typeface="Maiandra GD" panose="020E0502030308020204" charset="0"/>
            </a:endParaRPr>
          </a:p>
        </p:txBody>
      </p:sp>
      <p:sp>
        <p:nvSpPr>
          <p:cNvPr id="7" name="object 5"/>
          <p:cNvSpPr/>
          <p:nvPr/>
        </p:nvSpPr>
        <p:spPr>
          <a:xfrm>
            <a:off x="2192329" y="793750"/>
            <a:ext cx="43180" cy="463550"/>
          </a:xfrm>
          <a:custGeom>
            <a:avLst/>
            <a:gdLst/>
            <a:ahLst/>
            <a:cxnLst/>
            <a:rect l="l" t="t" r="r" b="b"/>
            <a:pathLst>
              <a:path w="43180" h="463550">
                <a:moveTo>
                  <a:pt x="42826" y="0"/>
                </a:moveTo>
                <a:lnTo>
                  <a:pt x="0" y="0"/>
                </a:lnTo>
                <a:lnTo>
                  <a:pt x="0" y="463463"/>
                </a:lnTo>
                <a:lnTo>
                  <a:pt x="42826" y="463463"/>
                </a:lnTo>
                <a:lnTo>
                  <a:pt x="42826" y="0"/>
                </a:lnTo>
                <a:close/>
              </a:path>
            </a:pathLst>
          </a:custGeom>
          <a:solidFill>
            <a:srgbClr val="DB7462"/>
          </a:solidFill>
        </p:spPr>
        <p:txBody>
          <a:bodyPr wrap="square" lIns="0" tIns="0" rIns="0" bIns="0" rtlCol="0"/>
          <a:lstStyle/>
          <a:p/>
        </p:txBody>
      </p:sp>
      <p:pic>
        <p:nvPicPr>
          <p:cNvPr id="8" name="Picture 7"/>
          <p:cNvPicPr>
            <a:picLocks noChangeAspect="1"/>
          </p:cNvPicPr>
          <p:nvPr/>
        </p:nvPicPr>
        <p:blipFill>
          <a:blip r:embed="rId1"/>
          <a:stretch>
            <a:fillRect/>
          </a:stretch>
        </p:blipFill>
        <p:spPr>
          <a:xfrm>
            <a:off x="203200" y="105498"/>
            <a:ext cx="770983" cy="10279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1"/>
          <p:cNvSpPr txBox="1"/>
          <p:nvPr/>
        </p:nvSpPr>
        <p:spPr>
          <a:xfrm>
            <a:off x="127000" y="323850"/>
            <a:ext cx="1969770" cy="684803"/>
          </a:xfrm>
          <a:prstGeom prst="rect">
            <a:avLst/>
          </a:prstGeom>
          <a:noFill/>
        </p:spPr>
        <p:txBody>
          <a:bodyPr wrap="square" rtlCol="0">
            <a:spAutoFit/>
          </a:bodyPr>
          <a:lstStyle/>
          <a:p>
            <a:pPr marL="171450" indent="-171450" algn="just">
              <a:buFont typeface="Wingdings" panose="05000000000000000000" pitchFamily="2" charset="2"/>
              <a:buChar char="ü"/>
            </a:pPr>
            <a:r>
              <a:rPr lang="en-US" sz="550" dirty="0">
                <a:latin typeface="Garamond" panose="02020404030301010803" charset="0"/>
                <a:cs typeface="Garamond" panose="02020404030301010803" charset="0"/>
              </a:rPr>
              <a:t>To create a unit which can calculate the amount of fuel being poured into the fuel tank for accurate checking of the fuel being dispensed.</a:t>
            </a:r>
            <a:endParaRPr lang="en-US" sz="550" dirty="0">
              <a:latin typeface="Garamond" panose="02020404030301010803" charset="0"/>
              <a:cs typeface="Garamond" panose="02020404030301010803" charset="0"/>
            </a:endParaRPr>
          </a:p>
          <a:p>
            <a:pPr marL="171450" indent="-171450" algn="just">
              <a:buFont typeface="Wingdings" panose="05000000000000000000" pitchFamily="2" charset="2"/>
              <a:buChar char="ü"/>
            </a:pPr>
            <a:endParaRPr lang="en-US" sz="550" dirty="0">
              <a:latin typeface="Garamond" panose="02020404030301010803" charset="0"/>
              <a:cs typeface="Garamond" panose="02020404030301010803" charset="0"/>
            </a:endParaRPr>
          </a:p>
          <a:p>
            <a:pPr marL="171450" indent="-171450" algn="just">
              <a:buFont typeface="Wingdings" panose="05000000000000000000" pitchFamily="2" charset="2"/>
              <a:buChar char="ü"/>
            </a:pPr>
            <a:r>
              <a:rPr lang="en-US" sz="550" dirty="0">
                <a:latin typeface="Garamond" panose="02020404030301010803" charset="0"/>
                <a:cs typeface="Garamond" panose="02020404030301010803" charset="0"/>
              </a:rPr>
              <a:t>To create a unit which can calculate the density of fuel in the fuel tank and show the changes in density when adulterated fuel is added to the fuel tank.</a:t>
            </a:r>
            <a:endParaRPr lang="en-US" sz="550" dirty="0">
              <a:latin typeface="Garamond" panose="02020404030301010803" charset="0"/>
              <a:cs typeface="Garamond" panose="02020404030301010803" charset="0"/>
            </a:endParaRPr>
          </a:p>
        </p:txBody>
      </p:sp>
      <p:sp>
        <p:nvSpPr>
          <p:cNvPr id="3" name="object 2"/>
          <p:cNvSpPr txBox="1">
            <a:spLocks noGrp="1"/>
          </p:cNvSpPr>
          <p:nvPr>
            <p:ph type="title"/>
          </p:nvPr>
        </p:nvSpPr>
        <p:spPr>
          <a:xfrm>
            <a:off x="0" y="108865"/>
            <a:ext cx="2228850" cy="139782"/>
          </a:xfrm>
          <a:prstGeom prst="rect">
            <a:avLst/>
          </a:prstGeom>
        </p:spPr>
        <p:txBody>
          <a:bodyPr vert="horz" wrap="square" lIns="0" tIns="16510" rIns="0" bIns="0" rtlCol="0">
            <a:spAutoFit/>
          </a:bodyPr>
          <a:lstStyle/>
          <a:p>
            <a:pPr marL="12700" algn="ctr">
              <a:lnSpc>
                <a:spcPct val="100000"/>
              </a:lnSpc>
              <a:spcBef>
                <a:spcPts val="130"/>
              </a:spcBef>
            </a:pPr>
            <a:r>
              <a:rPr sz="800" spc="45" dirty="0">
                <a:solidFill>
                  <a:schemeClr val="tx1"/>
                </a:solidFill>
                <a:effectLst>
                  <a:outerShdw blurRad="38100" dist="38100" dir="2700000" algn="tl">
                    <a:srgbClr val="000000">
                      <a:alpha val="43137"/>
                    </a:srgbClr>
                  </a:outerShdw>
                </a:effectLst>
                <a:latin typeface="Maiandra GD" panose="020E0502030308020204" charset="0"/>
                <a:cs typeface="Maiandra GD" panose="020E0502030308020204" charset="0"/>
              </a:rPr>
              <a:t>O</a:t>
            </a:r>
            <a:r>
              <a:rPr lang="en-US" sz="800" spc="45" dirty="0">
                <a:solidFill>
                  <a:schemeClr val="tx1"/>
                </a:solidFill>
                <a:effectLst>
                  <a:outerShdw blurRad="38100" dist="38100" dir="2700000" algn="tl">
                    <a:srgbClr val="000000">
                      <a:alpha val="43137"/>
                    </a:srgbClr>
                  </a:outerShdw>
                </a:effectLst>
                <a:latin typeface="Maiandra GD" panose="020E0502030308020204" charset="0"/>
                <a:cs typeface="Maiandra GD" panose="020E0502030308020204" charset="0"/>
              </a:rPr>
              <a:t>BJECTIVES</a:t>
            </a:r>
            <a:endParaRPr lang="en-US" sz="800" spc="45" dirty="0">
              <a:solidFill>
                <a:schemeClr val="tx1"/>
              </a:solidFill>
              <a:effectLst>
                <a:outerShdw blurRad="38100" dist="38100" dir="2700000" algn="tl">
                  <a:srgbClr val="000000">
                    <a:alpha val="43137"/>
                  </a:srgbClr>
                </a:outerShdw>
              </a:effectLst>
              <a:latin typeface="Maiandra GD" panose="020E0502030308020204" charset="0"/>
              <a:cs typeface="Maiandra GD" panose="020E0502030308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 y="62230"/>
            <a:ext cx="2178050" cy="171450"/>
          </a:xfrm>
        </p:spPr>
        <p:txBody>
          <a:bodyPr wrap="square">
            <a:noAutofit/>
          </a:bodyPr>
          <a:lstStyle/>
          <a:p>
            <a:pPr algn="ctr"/>
            <a:r>
              <a:rPr lang="en-IN" sz="800" dirty="0">
                <a:solidFill>
                  <a:schemeClr val="accent6"/>
                </a:solidFill>
                <a:latin typeface="Maiandra GD" panose="020E0502030308020204" charset="0"/>
                <a:cs typeface="Maiandra GD" panose="020E0502030308020204" charset="0"/>
              </a:rPr>
              <a:t>LITERATURE </a:t>
            </a:r>
            <a:r>
              <a:rPr lang="en-US" altLang="en-IN" sz="800" dirty="0">
                <a:solidFill>
                  <a:schemeClr val="accent6"/>
                </a:solidFill>
                <a:latin typeface="Maiandra GD" panose="020E0502030308020204" charset="0"/>
                <a:cs typeface="Maiandra GD" panose="020E0502030308020204" charset="0"/>
              </a:rPr>
              <a:t>REVIEW</a:t>
            </a:r>
            <a:br>
              <a:rPr lang="en-IN" sz="800" dirty="0">
                <a:solidFill>
                  <a:schemeClr val="accent6"/>
                </a:solidFill>
                <a:latin typeface="Maiandra GD" panose="020E0502030308020204" charset="0"/>
                <a:cs typeface="Maiandra GD" panose="020E0502030308020204" charset="0"/>
              </a:rPr>
            </a:br>
            <a:endParaRPr lang="en-IN" sz="800" dirty="0">
              <a:solidFill>
                <a:schemeClr val="accent6"/>
              </a:solidFill>
              <a:latin typeface="Maiandra GD" panose="020E0502030308020204" charset="0"/>
              <a:cs typeface="Maiandra GD" panose="020E0502030308020204" charset="0"/>
            </a:endParaRPr>
          </a:p>
        </p:txBody>
      </p:sp>
      <p:graphicFrame>
        <p:nvGraphicFramePr>
          <p:cNvPr id="3" name="Table 2"/>
          <p:cNvGraphicFramePr/>
          <p:nvPr/>
        </p:nvGraphicFramePr>
        <p:xfrm>
          <a:off x="50800" y="233680"/>
          <a:ext cx="2141220" cy="956945"/>
        </p:xfrm>
        <a:graphic>
          <a:graphicData uri="http://schemas.openxmlformats.org/drawingml/2006/table">
            <a:tbl>
              <a:tblPr firstRow="1" bandRow="1">
                <a:effectLst/>
                <a:tableStyleId>{5940675A-B579-460E-94D1-54222C63F5DA}</a:tableStyleId>
              </a:tblPr>
              <a:tblGrid>
                <a:gridCol w="535305"/>
                <a:gridCol w="535305"/>
                <a:gridCol w="535305"/>
                <a:gridCol w="535305"/>
              </a:tblGrid>
              <a:tr h="251460">
                <a:tc>
                  <a:txBody>
                    <a:bodyPr/>
                    <a:lstStyle/>
                    <a:p>
                      <a:pPr lvl="0"/>
                      <a:r>
                        <a:rPr lang="en-IN" sz="350" b="1" i="0" kern="1200" dirty="0">
                          <a:solidFill>
                            <a:srgbClr val="000000"/>
                          </a:solidFill>
                          <a:latin typeface="Calibri" panose="020F0502020204030204"/>
                        </a:rPr>
                        <a:t>Research Paper</a:t>
                      </a:r>
                      <a:endParaRPr lang="en-IN" sz="350" b="1" i="0" kern="1200" dirty="0">
                        <a:solidFill>
                          <a:srgbClr val="000000"/>
                        </a:solidFill>
                        <a:latin typeface="Calibri" panose="020F0502020204030204"/>
                      </a:endParaRPr>
                    </a:p>
                  </a:txBody>
                  <a:tcPr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marL="0" marR="0" lvl="0" indent="0" algn="l" defTabSz="914400" rtl="0" fontAlgn="auto" hangingPunct="1">
                        <a:lnSpc>
                          <a:spcPct val="100000"/>
                        </a:lnSpc>
                        <a:spcBef>
                          <a:spcPts val="0"/>
                        </a:spcBef>
                        <a:spcAft>
                          <a:spcPts val="0"/>
                        </a:spcAft>
                        <a:buNone/>
                      </a:pPr>
                      <a:r>
                        <a:rPr lang="en-IN" sz="350" b="1" i="0" kern="1200">
                          <a:solidFill>
                            <a:srgbClr val="000000"/>
                          </a:solidFill>
                          <a:latin typeface="Calibri" panose="020F0502020204030204"/>
                        </a:rPr>
                        <a:t>Components /</a:t>
                      </a:r>
                      <a:endParaRPr lang="en-IN" sz="350" b="1" i="0" kern="1200">
                        <a:solidFill>
                          <a:srgbClr val="000000"/>
                        </a:solidFill>
                        <a:latin typeface="Calibri" panose="020F0502020204030204"/>
                      </a:endParaRPr>
                    </a:p>
                    <a:p>
                      <a:pPr marL="0" marR="0" lvl="0" indent="0" algn="l" defTabSz="914400" rtl="0" fontAlgn="auto" hangingPunct="1">
                        <a:lnSpc>
                          <a:spcPct val="100000"/>
                        </a:lnSpc>
                        <a:spcBef>
                          <a:spcPts val="0"/>
                        </a:spcBef>
                        <a:spcAft>
                          <a:spcPts val="0"/>
                        </a:spcAft>
                        <a:buNone/>
                      </a:pPr>
                      <a:r>
                        <a:rPr lang="en-IN" sz="350" b="1" i="0" kern="1200">
                          <a:solidFill>
                            <a:srgbClr val="000000"/>
                          </a:solidFill>
                          <a:latin typeface="Calibri" panose="020F0502020204030204"/>
                        </a:rPr>
                        <a:t>Methods Used</a:t>
                      </a:r>
                      <a:endParaRPr lang="en-IN" sz="350"/>
                    </a:p>
                    <a:p>
                      <a:pPr lvl="0"/>
                      <a:endParaRPr lang="en-IN" sz="350"/>
                    </a:p>
                  </a:txBody>
                  <a:tcPr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marL="0" marR="0" lvl="0" indent="0" algn="l" defTabSz="914400" rtl="0" fontAlgn="auto" hangingPunct="1">
                        <a:lnSpc>
                          <a:spcPct val="100000"/>
                        </a:lnSpc>
                        <a:spcBef>
                          <a:spcPts val="0"/>
                        </a:spcBef>
                        <a:spcAft>
                          <a:spcPts val="0"/>
                        </a:spcAft>
                        <a:buNone/>
                      </a:pPr>
                      <a:r>
                        <a:rPr lang="en-IN" sz="350" b="1" i="0" kern="1200">
                          <a:solidFill>
                            <a:srgbClr val="000000"/>
                          </a:solidFill>
                          <a:latin typeface="Calibri" panose="020F0502020204030204"/>
                        </a:rPr>
                        <a:t>Key</a:t>
                      </a:r>
                      <a:r>
                        <a:rPr lang="en-IN" sz="350" b="1" i="0" kern="1200" baseline="0">
                          <a:solidFill>
                            <a:srgbClr val="000000"/>
                          </a:solidFill>
                          <a:latin typeface="Calibri" panose="020F0502020204030204"/>
                        </a:rPr>
                        <a:t> </a:t>
                      </a:r>
                      <a:r>
                        <a:rPr lang="en-IN" sz="350" b="1" i="0" kern="1200">
                          <a:solidFill>
                            <a:srgbClr val="000000"/>
                          </a:solidFill>
                          <a:latin typeface="Calibri" panose="020F0502020204030204"/>
                        </a:rPr>
                        <a:t>Findings / Advancements</a:t>
                      </a:r>
                      <a:endParaRPr lang="en-IN" sz="350" b="0" u="none" strike="noStrike">
                        <a:solidFill>
                          <a:srgbClr val="222222"/>
                        </a:solidFill>
                      </a:endParaRPr>
                    </a:p>
                    <a:p>
                      <a:pPr lvl="0"/>
                      <a:endParaRPr lang="en-IN" sz="350"/>
                    </a:p>
                  </a:txBody>
                  <a:tcPr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marL="0" marR="0" lvl="0" indent="0" algn="l" defTabSz="914400" rtl="0" fontAlgn="auto" hangingPunct="1">
                        <a:lnSpc>
                          <a:spcPct val="100000"/>
                        </a:lnSpc>
                        <a:spcBef>
                          <a:spcPts val="0"/>
                        </a:spcBef>
                        <a:spcAft>
                          <a:spcPts val="0"/>
                        </a:spcAft>
                        <a:buNone/>
                      </a:pPr>
                      <a:r>
                        <a:rPr lang="en-IN" sz="350" b="1" i="0" kern="1200">
                          <a:solidFill>
                            <a:srgbClr val="000000"/>
                          </a:solidFill>
                          <a:latin typeface="Calibri" panose="020F0502020204030204"/>
                        </a:rPr>
                        <a:t>Limitations</a:t>
                      </a:r>
                      <a:endParaRPr lang="en-IN" sz="350"/>
                    </a:p>
                    <a:p>
                      <a:pPr lvl="0"/>
                      <a:endParaRPr lang="en-IN" sz="350"/>
                    </a:p>
                  </a:txBody>
                  <a:tcPr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r>
              <a:tr h="372745">
                <a:tc>
                  <a:txBody>
                    <a:bodyPr/>
                    <a:lstStyle/>
                    <a:p>
                      <a:pPr lvl="0" rtl="0" fontAlgn="b"/>
                      <a:r>
                        <a:rPr lang="en-US" sz="350" b="1" dirty="0">
                          <a:latin typeface="Garamond" panose="02020404030301010803" pitchFamily="18"/>
                        </a:rPr>
                        <a:t>[1] Determination of Adulteration and Quantity of Gasoline Fuel using IoT Method, IJSET, Feb-2014</a:t>
                      </a:r>
                      <a:endParaRPr lang="en-US" sz="350" b="1"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IN" sz="350" b="0">
                          <a:latin typeface="Garamond" panose="02020404030301010803" pitchFamily="18"/>
                        </a:rPr>
                        <a:t>Arduino Uno, Load Cells, TCS3200 Color Sensor, </a:t>
                      </a:r>
                      <a:br>
                        <a:rPr lang="en-IN" sz="350" b="0">
                          <a:latin typeface="Garamond" panose="02020404030301010803" pitchFamily="18"/>
                        </a:rPr>
                      </a:br>
                      <a:r>
                        <a:rPr lang="en-IN" sz="350" b="0">
                          <a:latin typeface="Garamond" panose="02020404030301010803" pitchFamily="18"/>
                        </a:rPr>
                        <a:t>GSM Module</a:t>
                      </a:r>
                      <a:endParaRPr lang="en-IN" sz="350" b="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dirty="0">
                          <a:latin typeface="Garamond" panose="02020404030301010803" pitchFamily="18"/>
                        </a:rPr>
                        <a:t>Provides real-time information on fuel quantity and quality; employs an open-source IoT platform; sends data to vehicle owner via SMS.</a:t>
                      </a:r>
                      <a:endParaRPr lang="en-US" sz="350" b="0"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IN" sz="350" b="0" dirty="0">
                          <a:latin typeface="Garamond" panose="02020404030301010803" pitchFamily="18"/>
                        </a:rPr>
                        <a:t>Limited Sensor accuracy, </a:t>
                      </a:r>
                      <a:r>
                        <a:rPr lang="en-US" altLang="en-IN" sz="350" b="0" dirty="0">
                          <a:latin typeface="Garamond" panose="02020404030301010803" pitchFamily="18"/>
                        </a:rPr>
                        <a:t>Inability to read colors in bad lighting.</a:t>
                      </a:r>
                      <a:endParaRPr lang="en-IN" sz="350" b="0"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r>
              <a:tr h="332740">
                <a:tc>
                  <a:txBody>
                    <a:bodyPr/>
                    <a:lstStyle/>
                    <a:p>
                      <a:pPr lvl="0" rtl="0" fontAlgn="b"/>
                      <a:r>
                        <a:rPr lang="en-US" sz="350" b="1" dirty="0">
                          <a:latin typeface="Garamond" panose="02020404030301010803" pitchFamily="18"/>
                        </a:rPr>
                        <a:t>[2] IoT based fuel quantity measurement, IJRPR, 2020</a:t>
                      </a:r>
                      <a:endParaRPr lang="en-US" sz="350" b="1"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dirty="0">
                          <a:latin typeface="Garamond" panose="02020404030301010803" pitchFamily="18"/>
                        </a:rPr>
                        <a:t>Load Cell, GPS, GSM module, Float Sensor</a:t>
                      </a:r>
                      <a:endParaRPr lang="en-US" sz="350" b="0"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dirty="0">
                          <a:latin typeface="Garamond" panose="02020404030301010803" pitchFamily="18"/>
                        </a:rPr>
                        <a:t>Tracks fuel levels accurately, uploads data to the cloud; incorporates GPS and GSM for fraud prevention by alerting the driver.</a:t>
                      </a:r>
                      <a:endParaRPr lang="en-US" sz="350" b="0"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IN" sz="350" b="0" dirty="0">
                          <a:latin typeface="Garamond" panose="02020404030301010803" pitchFamily="18"/>
                        </a:rPr>
                        <a:t>Limited Sensor accuracy, reliability</a:t>
                      </a:r>
                      <a:endParaRPr lang="en-IN" sz="350" b="0"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p:nvPr/>
        </p:nvGraphicFramePr>
        <p:xfrm>
          <a:off x="93345" y="102235"/>
          <a:ext cx="2019300" cy="1104918"/>
        </p:xfrm>
        <a:graphic>
          <a:graphicData uri="http://schemas.openxmlformats.org/drawingml/2006/table">
            <a:tbl>
              <a:tblPr firstRow="1" bandRow="1">
                <a:effectLst/>
                <a:tableStyleId>{5940675A-B579-460E-94D1-54222C63F5DA}</a:tableStyleId>
              </a:tblPr>
              <a:tblGrid>
                <a:gridCol w="504825"/>
                <a:gridCol w="504825"/>
                <a:gridCol w="504825"/>
                <a:gridCol w="504825"/>
              </a:tblGrid>
              <a:tr h="403860">
                <a:tc>
                  <a:txBody>
                    <a:bodyPr/>
                    <a:lstStyle/>
                    <a:p>
                      <a:pPr lvl="0" rtl="0" fontAlgn="b"/>
                      <a:r>
                        <a:rPr lang="en-US" sz="350" b="1" dirty="0">
                          <a:latin typeface="Garamond" panose="02020404030301010803" pitchFamily="18"/>
                        </a:rPr>
                        <a:t>[3] Review on the detection of fuel adulteration through sensor-based techniques, IJSRP, Sept 2017</a:t>
                      </a:r>
                      <a:endParaRPr lang="en-US" sz="350" b="1"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IN" sz="350" b="0">
                          <a:latin typeface="Garamond" panose="02020404030301010803" pitchFamily="18"/>
                        </a:rPr>
                        <a:t>Infrared Sensor, Camera, Optical Sensor, Microcontrollers</a:t>
                      </a:r>
                      <a:endParaRPr lang="en-IN" sz="350" b="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a:latin typeface="Garamond" panose="02020404030301010803" pitchFamily="18"/>
                        </a:rPr>
                        <a:t>Comprehensive review of sensor-based techniques for detecting fuel adulteration, addressing both consumer dissatisfaction and pollution.</a:t>
                      </a:r>
                      <a:endParaRPr lang="en-US" sz="350" b="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IN" sz="350" b="0" dirty="0">
                          <a:latin typeface="Garamond" panose="02020404030301010803" pitchFamily="18"/>
                        </a:rPr>
                        <a:t>Difficulty in sensor calibration </a:t>
                      </a:r>
                      <a:r>
                        <a:rPr lang="en-US" altLang="en-IN" sz="350" b="0" dirty="0">
                          <a:latin typeface="Garamond" panose="02020404030301010803" pitchFamily="18"/>
                        </a:rPr>
                        <a:t>and getting output for fuel.</a:t>
                      </a:r>
                      <a:endParaRPr lang="en-US" altLang="en-IN" sz="350" b="0"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r>
              <a:tr h="350520">
                <a:tc>
                  <a:txBody>
                    <a:bodyPr/>
                    <a:lstStyle/>
                    <a:p>
                      <a:pPr lvl="0" rtl="0" fontAlgn="b"/>
                      <a:r>
                        <a:rPr lang="en-US" sz="350" b="1">
                          <a:latin typeface="Garamond" panose="02020404030301010803" pitchFamily="18"/>
                        </a:rPr>
                        <a:t>[4] Determination of Adulteration and quantity of petrol using pH Meter and Microcontroller, IJIREEICE, May 2019</a:t>
                      </a:r>
                      <a:endParaRPr lang="en-US" sz="350" b="1">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IN" sz="350" b="0">
                          <a:latin typeface="Garamond" panose="02020404030301010803" pitchFamily="18"/>
                        </a:rPr>
                        <a:t>pH Electrode, Petro Cards, PIC Microcontroller</a:t>
                      </a:r>
                      <a:endParaRPr lang="en-IN" sz="350" b="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a:latin typeface="Garamond" panose="02020404030301010803" pitchFamily="18"/>
                        </a:rPr>
                        <a:t>pH meter detects adulteration; Petro cards automate petrol bunks; ensures both quality and quantity, with potential for further improvements.</a:t>
                      </a:r>
                      <a:endParaRPr lang="en-US" sz="350" b="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dirty="0">
                          <a:latin typeface="Garamond" panose="02020404030301010803" pitchFamily="18"/>
                        </a:rPr>
                        <a:t>Difficulty in integration of other sensors and higher initial investment</a:t>
                      </a:r>
                      <a:endParaRPr lang="en-US" sz="350" b="0"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r>
              <a:tr h="350520">
                <a:tc>
                  <a:txBody>
                    <a:bodyPr/>
                    <a:lstStyle/>
                    <a:p>
                      <a:pPr lvl="0" rtl="0" fontAlgn="b"/>
                      <a:r>
                        <a:rPr lang="en-US" sz="350" b="1" dirty="0">
                          <a:latin typeface="Garamond" panose="02020404030301010803" pitchFamily="18"/>
                        </a:rPr>
                        <a:t>[5] Fuel monitoring on tanks for level detection and purity check, JREAS, April 2019</a:t>
                      </a:r>
                      <a:endParaRPr lang="en-US" sz="350" b="1"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IN" sz="350" b="0">
                          <a:latin typeface="Garamond" panose="02020404030301010803" pitchFamily="18"/>
                        </a:rPr>
                        <a:t>Ultrasonic Sensor, IR Rays, Mobile App</a:t>
                      </a:r>
                      <a:endParaRPr lang="en-IN" sz="350" b="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a:latin typeface="Garamond" panose="02020404030301010803" pitchFamily="18"/>
                        </a:rPr>
                        <a:t>Digital display shows exact fuel amount; modules for fuel level, adulteration testing, oil quality check; sends alerts to users via app.</a:t>
                      </a:r>
                      <a:endParaRPr lang="en-US" sz="350" b="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IN" sz="350" b="0" dirty="0">
                          <a:latin typeface="Garamond" panose="02020404030301010803" pitchFamily="18"/>
                        </a:rPr>
                        <a:t>Limited Sensor accuracy</a:t>
                      </a:r>
                      <a:endParaRPr lang="en-IN" sz="350" b="0" dirty="0">
                        <a:latin typeface="Garamond" panose="02020404030301010803" pitchFamily="18"/>
                      </a:endParaRPr>
                    </a:p>
                  </a:txBody>
                  <a:tcPr marL="22860" marR="22860" marT="15243" marB="15243" anchor="ctr">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p:nvPr/>
        </p:nvGraphicFramePr>
        <p:xfrm>
          <a:off x="99060" y="95250"/>
          <a:ext cx="2037080" cy="1099185"/>
        </p:xfrm>
        <a:graphic>
          <a:graphicData uri="http://schemas.openxmlformats.org/drawingml/2006/table">
            <a:tbl>
              <a:tblPr firstRow="1" bandRow="1">
                <a:effectLst/>
                <a:tableStyleId>{2D5ABB26-0587-4C30-8999-92F81FD0307C}</a:tableStyleId>
              </a:tblPr>
              <a:tblGrid>
                <a:gridCol w="509270"/>
                <a:gridCol w="509270"/>
                <a:gridCol w="509270"/>
                <a:gridCol w="509270"/>
              </a:tblGrid>
              <a:tr h="366395">
                <a:tc>
                  <a:txBody>
                    <a:bodyPr/>
                    <a:lstStyle/>
                    <a:p>
                      <a:pPr lvl="0" rtl="0" fontAlgn="b"/>
                      <a:r>
                        <a:rPr lang="en-US" sz="350" b="1" dirty="0">
                          <a:latin typeface="Garamond" panose="02020404030301010803" pitchFamily="18"/>
                        </a:rPr>
                        <a:t>[6] Digitalized flow quantity and adulteration measurement in petrol, IJERT, June 2019</a:t>
                      </a:r>
                      <a:endParaRPr lang="en-US" sz="350" b="1" dirty="0">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IN" sz="350" b="0">
                          <a:latin typeface="Garamond" panose="02020404030301010803" pitchFamily="18"/>
                        </a:rPr>
                        <a:t>Turbine Flow Meter,</a:t>
                      </a:r>
                      <a:br>
                        <a:rPr lang="en-IN" sz="350" b="0">
                          <a:latin typeface="Garamond" panose="02020404030301010803" pitchFamily="18"/>
                        </a:rPr>
                      </a:br>
                      <a:r>
                        <a:rPr lang="en-IN" sz="350" b="0">
                          <a:latin typeface="Garamond" panose="02020404030301010803" pitchFamily="18"/>
                        </a:rPr>
                        <a:t>Arduino, Temperature Sensor</a:t>
                      </a:r>
                      <a:endParaRPr lang="en-IN" sz="350" b="0">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a:latin typeface="Garamond" panose="02020404030301010803" pitchFamily="18"/>
                        </a:rPr>
                        <a:t>Device with a cylindrical cone tipped tank provides accurate readings; small, easy to handle, and requires minimal maintenance.</a:t>
                      </a:r>
                      <a:endParaRPr lang="en-US" sz="350" b="0">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IN" sz="350" b="0">
                          <a:latin typeface="Garamond" panose="02020404030301010803" pitchFamily="18"/>
                        </a:rPr>
                        <a:t>Bulky system</a:t>
                      </a:r>
                      <a:endParaRPr lang="en-IN" sz="350" b="0">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r>
              <a:tr h="366395">
                <a:tc>
                  <a:txBody>
                    <a:bodyPr/>
                    <a:lstStyle/>
                    <a:p>
                      <a:pPr lvl="0" rtl="0" fontAlgn="b"/>
                      <a:r>
                        <a:rPr lang="en-US" sz="350" b="1">
                          <a:latin typeface="Garamond" panose="02020404030301010803" pitchFamily="18"/>
                        </a:rPr>
                        <a:t>[7] Detection of fuel adulteration in real time using optical fiber sensor and peripheral interface controller, IJOP Aug 2017</a:t>
                      </a:r>
                      <a:endParaRPr lang="en-US" sz="350" b="1">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a:latin typeface="Garamond" panose="02020404030301010803" pitchFamily="18"/>
                        </a:rPr>
                        <a:t>Fiber Optic Evanescent </a:t>
                      </a:r>
                      <a:br>
                        <a:rPr lang="en-US" sz="350" b="0">
                          <a:latin typeface="Garamond" panose="02020404030301010803" pitchFamily="18"/>
                        </a:rPr>
                      </a:br>
                      <a:r>
                        <a:rPr lang="en-US" sz="350" b="0">
                          <a:latin typeface="Garamond" panose="02020404030301010803" pitchFamily="18"/>
                        </a:rPr>
                        <a:t>Wave Sensor, PIC</a:t>
                      </a:r>
                      <a:endParaRPr lang="en-US" sz="350" b="0">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a:latin typeface="Garamond" panose="02020404030301010803" pitchFamily="18"/>
                        </a:rPr>
                        <a:t>Real-time detection of adulteration through a fiber optic sensor, interfaced with a PIC for automation and user-friendly display.</a:t>
                      </a:r>
                      <a:endParaRPr lang="en-US" sz="350" b="0">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dirty="0">
                          <a:latin typeface="Garamond" panose="02020404030301010803" pitchFamily="18"/>
                        </a:rPr>
                        <a:t>Higher sensitivity and difficulty in sensor calibration</a:t>
                      </a:r>
                      <a:endParaRPr lang="en-US" sz="350" b="0" dirty="0">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r>
              <a:tr h="366395">
                <a:tc>
                  <a:txBody>
                    <a:bodyPr/>
                    <a:lstStyle/>
                    <a:p>
                      <a:pPr lvl="0" rtl="0" fontAlgn="b"/>
                      <a:r>
                        <a:rPr lang="en-US" sz="350" b="1" dirty="0">
                          <a:latin typeface="Garamond" panose="02020404030301010803" pitchFamily="18"/>
                        </a:rPr>
                        <a:t>[8] Petrol Adulteration Detection System Based On Sensor Technique, IRJMETS, July 2021</a:t>
                      </a:r>
                      <a:endParaRPr lang="en-US" sz="350" b="1" dirty="0">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IN" sz="350" b="0">
                          <a:latin typeface="Garamond" panose="02020404030301010803" pitchFamily="18"/>
                        </a:rPr>
                        <a:t>Load Cell, TCS 320 Colour Sensor, Arduino Uno</a:t>
                      </a:r>
                      <a:endParaRPr lang="en-IN" sz="350" b="0">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a:latin typeface="Garamond" panose="02020404030301010803" pitchFamily="18"/>
                        </a:rPr>
                        <a:t>Achieved an efficiency of 89%; used sensors to compute density and detect color; displayed results on a 16x2 LCD screen.</a:t>
                      </a:r>
                      <a:endParaRPr lang="en-US" sz="350" b="0">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c>
                  <a:txBody>
                    <a:bodyPr/>
                    <a:lstStyle/>
                    <a:p>
                      <a:pPr lvl="0" rtl="0" fontAlgn="b"/>
                      <a:r>
                        <a:rPr lang="en-US" sz="350" b="0" dirty="0">
                          <a:latin typeface="Garamond" panose="02020404030301010803" pitchFamily="18"/>
                        </a:rPr>
                        <a:t>Prone to external interference and limited accuracy</a:t>
                      </a:r>
                      <a:endParaRPr lang="en-US" sz="350" b="0" dirty="0">
                        <a:latin typeface="Garamond" panose="02020404030301010803" pitchFamily="18"/>
                      </a:endParaRPr>
                    </a:p>
                  </a:txBody>
                  <a:tcPr marL="22860" marR="22860" marT="15243" marB="15243"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gradFill>
                      <a:gsLst>
                        <a:gs pos="0">
                          <a:schemeClr val="accent1">
                            <a:lumMod val="5000"/>
                            <a:lumOff val="95000"/>
                          </a:schemeClr>
                        </a:gs>
                        <a:gs pos="63000">
                          <a:schemeClr val="accent1">
                            <a:lumMod val="45000"/>
                            <a:lumOff val="55000"/>
                          </a:schemeClr>
                        </a:gs>
                        <a:gs pos="0">
                          <a:schemeClr val="accent1">
                            <a:lumMod val="50000"/>
                            <a:lumOff val="50000"/>
                          </a:schemeClr>
                        </a:gs>
                        <a:gs pos="100000">
                          <a:schemeClr val="accent1">
                            <a:lumMod val="30000"/>
                            <a:lumOff val="70000"/>
                          </a:schemeClr>
                        </a:gs>
                      </a:gsLst>
                      <a:lin ang="5400000" scaled="1"/>
                    </a:gra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71450" y="171450"/>
            <a:ext cx="1936750" cy="954107"/>
          </a:xfrm>
          <a:prstGeom prst="rect">
            <a:avLst/>
          </a:prstGeom>
          <a:noFill/>
        </p:spPr>
        <p:txBody>
          <a:bodyPr wrap="square" rtlCol="0">
            <a:spAutoFit/>
          </a:bodyPr>
          <a:lstStyle/>
          <a:p>
            <a:pPr marL="171450" indent="-171450">
              <a:buFont typeface="Wingdings" panose="05000000000000000000" charset="0"/>
              <a:buChar char="v"/>
            </a:pPr>
            <a:r>
              <a:rPr lang="en-US" sz="400" dirty="0"/>
              <a:t>Fuel systems in vehicles typically use a float assembly connected to a resistor and gauge to measure fuel levels.</a:t>
            </a:r>
            <a:endParaRPr lang="en-US" sz="400" dirty="0"/>
          </a:p>
          <a:p>
            <a:pPr marL="171450" indent="-171450">
              <a:buFont typeface="Wingdings" panose="05000000000000000000" charset="0"/>
              <a:buChar char="v"/>
            </a:pPr>
            <a:r>
              <a:rPr lang="en-US" sz="400" dirty="0"/>
              <a:t>The float assembly rises or dips with the fuel level in the tank, changing the resistor value and thus the current sent to the gauge.</a:t>
            </a:r>
            <a:endParaRPr lang="en-US" sz="400" dirty="0"/>
          </a:p>
          <a:p>
            <a:pPr marL="171450" indent="-171450">
              <a:buFont typeface="Wingdings" panose="05000000000000000000" charset="0"/>
              <a:buChar char="v"/>
            </a:pPr>
            <a:r>
              <a:rPr lang="en-US" sz="400" dirty="0"/>
              <a:t>Filling stations have both electronic and mechanical components in their dispensers.</a:t>
            </a:r>
            <a:endParaRPr lang="en-US" sz="400" dirty="0"/>
          </a:p>
          <a:p>
            <a:pPr marL="171450" indent="-171450">
              <a:buFont typeface="Wingdings" panose="05000000000000000000" charset="0"/>
              <a:buChar char="v"/>
            </a:pPr>
            <a:r>
              <a:rPr lang="en-US" sz="400" dirty="0"/>
              <a:t>The electronic component includes a display, keypad, flow sensors, and a control system</a:t>
            </a:r>
            <a:endParaRPr lang="en-US" sz="400" dirty="0"/>
          </a:p>
          <a:p>
            <a:pPr marL="171450" indent="-171450">
              <a:buFont typeface="Wingdings" panose="05000000000000000000" charset="0"/>
              <a:buChar char="v"/>
            </a:pPr>
            <a:r>
              <a:rPr lang="en-US" sz="400" dirty="0"/>
              <a:t>Customers use the keypad to select the desired quantity of fuel.</a:t>
            </a:r>
            <a:endParaRPr lang="en-US" sz="400" dirty="0"/>
          </a:p>
          <a:p>
            <a:pPr marL="171450" indent="-171450">
              <a:buFont typeface="Wingdings" panose="05000000000000000000" charset="0"/>
              <a:buChar char="v"/>
            </a:pPr>
            <a:r>
              <a:rPr lang="en-US" sz="400" dirty="0"/>
              <a:t>Flow sensors measure the fuel flow rate as it is dispensed, providing real-time data to the control system.</a:t>
            </a:r>
            <a:endParaRPr lang="en-US" sz="400" dirty="0"/>
          </a:p>
          <a:p>
            <a:pPr marL="171450" indent="-171450">
              <a:buFont typeface="Wingdings" panose="05000000000000000000" charset="0"/>
              <a:buChar char="v"/>
            </a:pPr>
            <a:r>
              <a:rPr lang="en-US" sz="400" dirty="0"/>
              <a:t>The control system processes information from the keypad and flow sensors to calculate the amount of fuel dispensed and control the flow rate accordingly.</a:t>
            </a:r>
            <a:endParaRPr lang="en-US" sz="400" dirty="0"/>
          </a:p>
        </p:txBody>
      </p:sp>
      <p:sp>
        <p:nvSpPr>
          <p:cNvPr id="4" name="object 2"/>
          <p:cNvSpPr txBox="1">
            <a:spLocks noGrp="1"/>
          </p:cNvSpPr>
          <p:nvPr>
            <p:ph type="title"/>
          </p:nvPr>
        </p:nvSpPr>
        <p:spPr>
          <a:xfrm>
            <a:off x="0" y="19050"/>
            <a:ext cx="2235200" cy="300990"/>
          </a:xfrm>
          <a:prstGeom prst="rect">
            <a:avLst/>
          </a:prstGeom>
        </p:spPr>
        <p:txBody>
          <a:bodyPr vert="horz" wrap="square" lIns="0" tIns="38100" rIns="0" bIns="0" rtlCol="0">
            <a:noAutofit/>
          </a:bodyPr>
          <a:lstStyle/>
          <a:p>
            <a:pPr marL="153035" marR="5080" indent="-140970" algn="ctr">
              <a:lnSpc>
                <a:spcPts val="1030"/>
              </a:lnSpc>
              <a:spcBef>
                <a:spcPts val="300"/>
              </a:spcBef>
            </a:pPr>
            <a:r>
              <a:rPr lang="en-US" sz="900" spc="95" dirty="0">
                <a:solidFill>
                  <a:schemeClr val="accent6"/>
                </a:solidFill>
                <a:latin typeface="Maiandra GD" panose="020E0502030308020204" charset="0"/>
                <a:cs typeface="Maiandra GD" panose="020E0502030308020204" charset="0"/>
              </a:rPr>
              <a:t>EXISTING SYSTEM</a:t>
            </a:r>
            <a:endParaRPr sz="900" spc="110" dirty="0">
              <a:solidFill>
                <a:schemeClr val="accent6"/>
              </a:solidFill>
              <a:latin typeface="Maiandra GD" panose="020E0502030308020204" charset="0"/>
              <a:cs typeface="Maiandra GD" panose="020E050203030802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11332</Words>
  <Application>WPS Presentation</Application>
  <PresentationFormat>Custom</PresentationFormat>
  <Paragraphs>402</Paragraphs>
  <Slides>36</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SimSun</vt:lpstr>
      <vt:lpstr>Wingdings</vt:lpstr>
      <vt:lpstr>Trebuchet MS</vt:lpstr>
      <vt:lpstr>Maiandra GD</vt:lpstr>
      <vt:lpstr>Garamond</vt:lpstr>
      <vt:lpstr>Wingdings</vt:lpstr>
      <vt:lpstr>Verdana</vt:lpstr>
      <vt:lpstr>Calibri</vt:lpstr>
      <vt:lpstr>Garamond</vt:lpstr>
      <vt:lpstr>Microsoft YaHei</vt:lpstr>
      <vt:lpstr>Arial Unicode MS</vt:lpstr>
      <vt:lpstr>Times New Roman</vt:lpstr>
      <vt:lpstr>Calibri</vt:lpstr>
      <vt:lpstr>Office Theme</vt:lpstr>
      <vt:lpstr>PowerPoint 演示文稿</vt:lpstr>
      <vt:lpstr>PowerPoint 演示文稿</vt:lpstr>
      <vt:lpstr>INTRODUCTION</vt:lpstr>
      <vt:lpstr>PROBLEM STATEMENT</vt:lpstr>
      <vt:lpstr>OBJECTIVES</vt:lpstr>
      <vt:lpstr>LITERATURE REVIEW </vt:lpstr>
      <vt:lpstr>PowerPoint 演示文稿</vt:lpstr>
      <vt:lpstr>PowerPoint 演示文稿</vt:lpstr>
      <vt:lpstr>EXISTING SYSTEM</vt:lpstr>
      <vt:lpstr>PowerPoint 演示文稿</vt:lpstr>
      <vt:lpstr>EXISTING SYSTEM Determining  Quality</vt:lpstr>
      <vt:lpstr>PowerPoint 演示文稿</vt:lpstr>
      <vt:lpstr>FUEL FLOW QUANTITY SETUP</vt:lpstr>
      <vt:lpstr>PowerPoint 演示文稿</vt:lpstr>
      <vt:lpstr>PowerPoint 演示文稿</vt:lpstr>
      <vt:lpstr>PowerPoint 演示文稿</vt:lpstr>
      <vt:lpstr>COMPLETE PROPOSED SYSTEM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Ritvik Aggarwal</dc:creator>
  <cp:lastModifiedBy>Farhan</cp:lastModifiedBy>
  <cp:revision>73</cp:revision>
  <dcterms:created xsi:type="dcterms:W3CDTF">2023-12-09T02:52:00Z</dcterms:created>
  <dcterms:modified xsi:type="dcterms:W3CDTF">2024-04-29T11:14:47Z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2023-12-13T14:00:00Z</vt:filetime>
  </property>
  <property fmtid="{D5CDD505-2E9C-101B-9397-08002B2CF9AE}" pid="3" name="LastSaved">
    <vt:filetime>2023-12-13T14:00:00Z</vt:filetime>
  </property>
  <property fmtid="{D5CDD505-2E9C-101B-9397-08002B2CF9AE}" pid="4" name="ICV">
    <vt:lpwstr>66352C04BC534DF0BE3BAF10A6044587_13</vt:lpwstr>
  </property>
  <property fmtid="{D5CDD505-2E9C-101B-9397-08002B2CF9AE}" pid="5" name="KSOProductBuildVer">
    <vt:lpwstr>1033-12.2.0.16909</vt:lpwstr>
  </property>
</Properties>
</file>